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308" r:id="rId3"/>
    <p:sldId id="316" r:id="rId4"/>
    <p:sldId id="367" r:id="rId5"/>
    <p:sldId id="366" r:id="rId6"/>
    <p:sldId id="318" r:id="rId7"/>
    <p:sldId id="326" r:id="rId8"/>
    <p:sldId id="320" r:id="rId9"/>
    <p:sldId id="327" r:id="rId10"/>
    <p:sldId id="321" r:id="rId11"/>
    <p:sldId id="322" r:id="rId12"/>
    <p:sldId id="319" r:id="rId13"/>
    <p:sldId id="323" r:id="rId14"/>
    <p:sldId id="329" r:id="rId15"/>
    <p:sldId id="324" r:id="rId16"/>
    <p:sldId id="332" r:id="rId17"/>
    <p:sldId id="330" r:id="rId18"/>
    <p:sldId id="382" r:id="rId19"/>
    <p:sldId id="331" r:id="rId20"/>
    <p:sldId id="376" r:id="rId21"/>
    <p:sldId id="377" r:id="rId22"/>
    <p:sldId id="363" r:id="rId23"/>
    <p:sldId id="370" r:id="rId24"/>
    <p:sldId id="378" r:id="rId25"/>
    <p:sldId id="379" r:id="rId26"/>
    <p:sldId id="368" r:id="rId27"/>
    <p:sldId id="374" r:id="rId28"/>
    <p:sldId id="380" r:id="rId29"/>
    <p:sldId id="381" r:id="rId30"/>
    <p:sldId id="371" r:id="rId31"/>
    <p:sldId id="372" r:id="rId32"/>
    <p:sldId id="375" r:id="rId33"/>
    <p:sldId id="373" r:id="rId34"/>
    <p:sldId id="361" r:id="rId35"/>
    <p:sldId id="362" r:id="rId36"/>
    <p:sldId id="383" r:id="rId37"/>
    <p:sldId id="384" r:id="rId3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7D39"/>
    <a:srgbClr val="C12B2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177DEA-D1C7-40D8-9F84-0AB6B01115E2}" v="105" dt="2020-07-09T02:57:06.322"/>
    <p1510:client id="{7E468FE0-7C97-4FEC-9814-2822C593FF0C}" v="12" dt="2020-07-09T04:58:10.159"/>
    <p1510:client id="{F641A586-DCE1-465B-8500-EF0F4D33AF83}" v="3" dt="2020-07-09T02:02:32.1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59" autoAdjust="0"/>
    <p:restoredTop sz="94660"/>
  </p:normalViewPr>
  <p:slideViewPr>
    <p:cSldViewPr snapToGrid="0">
      <p:cViewPr varScale="1">
        <p:scale>
          <a:sx n="74" d="100"/>
          <a:sy n="74" d="100"/>
        </p:scale>
        <p:origin x="1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0.png>
</file>

<file path=ppt/media/image11.png>
</file>

<file path=ppt/media/image12.png>
</file>

<file path=ppt/media/image2.tiff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00291-C868-4BB0-ACFC-1195BBC01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CFB4DB-7D96-4DB5-915D-3DBB1FA688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F6E6A-21AC-44F5-85C5-C75C28330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4BF73-C1C9-4231-9391-B1C7934A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119216-2CA5-4CD7-8191-9D8C5D2B4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364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6B16B-2224-4BD6-8B8F-99DE0FAD2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F0B3FC-555B-4B76-ABF9-4F74A7DEF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610B19-8A01-419B-AE8C-ED293CE30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9032AB-A410-4535-B22C-D2CA57F8D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8792B4-6A2B-4E0C-A4EC-461ABDA61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69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7E3B25-6A3B-44A4-83D1-27088D94A3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8CD20F-D86A-459D-8AD9-EC04A8290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1F18DD-0174-4396-9F89-C793BCD12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A75F01-36F0-4F9A-B156-D9B2D586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FA7049-7C7B-43BC-970B-72D711F26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509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D1D0E-8C95-4E2A-9098-58856448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CFF66D-D49F-4C59-8852-FCCDC66D6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4E5F17-2214-400C-AE15-13DACE370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4B92CF-728A-4D53-8B05-B2808193F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D670AB-E963-4681-A7B5-C02A4CEE0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694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E7500-0DCA-437C-9018-14D0F5DA6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83095F-410B-4A49-9CDC-E38EDB673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B87476-365B-4BF0-BC5D-4DF6AF6E7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41B63C-E5D2-48C2-97DB-C89829DD5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2DF317-9D3F-49E4-BC76-B61FC5F5F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927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C1FDF8-4A41-4D85-A13D-ABD982B6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B98C88-C887-42CF-A851-BEA8F0BCDA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C5E771-D855-4784-AAEB-C6DA4833ED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4D5A52-7200-419B-BA5F-203B0070E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8BADE9-CA96-4D06-AD0D-F9B193521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991375-9CEB-492D-920B-09FB563D5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30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26258-6744-4F8D-AC7E-A64F127FF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A424B6-E0C8-480A-843F-3ACCD509B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1C2D26-84EA-4B35-8CCB-E79B8A69A1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B1705E3-3504-4548-BCB8-A5CD3D90F7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3FC5CD-DF18-484B-AF8E-DEA75C232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7DC983-C787-4BA9-8E29-211E72C02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7CD1566-19F8-4E99-97E4-B5511483A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C3F0D0-21ED-4B03-B162-F7EBF0B7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336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BE2CB3-DE11-4D0D-B714-BEA4B0011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6859E0B-8407-41FE-B2AE-440C34A3E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CB63EF-B34C-4982-81F8-57C77D960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F0BB1B-90F9-49AC-9A76-48ADF7B9F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69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94AD3A7-86DC-49D5-933F-A6A10C036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D7ED9B-164E-45FE-B146-139D4BF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5C2C11-6CA2-4237-BF9F-3BDFD4E5F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17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27036-3B2E-4535-A616-D34E679E9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466D2-6712-455D-994C-38BA56EA1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F59F9D-9084-49EB-B45A-86A247E04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2A0D70-4925-4B0D-A545-52574A0A3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B2D927-7598-40B7-A7BD-88D0861A5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BF6C5E-0045-453B-957E-43817FD5A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454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7102F-8823-4FE3-8816-6D1E8CC6E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370185D-E855-4E37-BA57-E45DEE4E4B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70F2EB-97CC-424A-AF04-623E9BA00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D71483-CF60-4404-9996-3AB3091C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E8738C-A794-4340-AE74-B91DB36C6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49B241-3BA4-432D-9434-435A3B04C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669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95ACE6-EBC3-47A5-BD40-3B9B982B4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691983-7BDD-4B2F-B2B4-F10820C26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FEDE9-99B4-4E8F-AE06-D44A48698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11F29-0BB4-4AF0-9056-A6748E4BDC1B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0644CF-BC03-4745-B3D7-04E6BED8C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1B5B9E-3AF5-4A1E-9A82-0A2307F92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2C71D-249E-4088-82CC-485C5AD3AB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99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6E9215BC-F4FE-1E49-B2AD-6BBD6CD153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409B39E-A348-6045-8972-F9C217BD1F9E}"/>
              </a:ext>
            </a:extLst>
          </p:cNvPr>
          <p:cNvSpPr/>
          <p:nvPr/>
        </p:nvSpPr>
        <p:spPr>
          <a:xfrm>
            <a:off x="6716485" y="5845629"/>
            <a:ext cx="5192486" cy="54237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9690D018-8369-EF4A-8087-C3BE858E93DF}"/>
              </a:ext>
            </a:extLst>
          </p:cNvPr>
          <p:cNvCxnSpPr>
            <a:cxnSpLocks/>
          </p:cNvCxnSpPr>
          <p:nvPr/>
        </p:nvCxnSpPr>
        <p:spPr>
          <a:xfrm flipV="1">
            <a:off x="1199213" y="5036695"/>
            <a:ext cx="2143594" cy="1304144"/>
          </a:xfrm>
          <a:prstGeom prst="line">
            <a:avLst/>
          </a:prstGeom>
          <a:ln w="27622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E99D2FA-A8D0-284F-835E-8D3570C5405A}"/>
              </a:ext>
            </a:extLst>
          </p:cNvPr>
          <p:cNvSpPr txBox="1"/>
          <p:nvPr/>
        </p:nvSpPr>
        <p:spPr>
          <a:xfrm>
            <a:off x="373147" y="986983"/>
            <a:ext cx="929401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600" b="1" dirty="0"/>
              <a:t>LD(</a:t>
            </a:r>
            <a:r>
              <a:rPr kumimoji="1" lang="en-US" altLang="ko-KR" sz="6600" b="1" dirty="0" err="1"/>
              <a:t>Lectopia</a:t>
            </a:r>
            <a:r>
              <a:rPr kumimoji="1" lang="ko-KR" altLang="en-US" sz="6600" b="1" dirty="0"/>
              <a:t> </a:t>
            </a:r>
            <a:r>
              <a:rPr kumimoji="1" lang="en-US" altLang="ko-KR" sz="6600" b="1" dirty="0"/>
              <a:t>Detective)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1DCCD3-5A67-6740-BCF4-412991E6F1CC}"/>
              </a:ext>
            </a:extLst>
          </p:cNvPr>
          <p:cNvSpPr txBox="1"/>
          <p:nvPr/>
        </p:nvSpPr>
        <p:spPr>
          <a:xfrm>
            <a:off x="6716485" y="5885981"/>
            <a:ext cx="53122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2400" b="1" dirty="0"/>
              <a:t>김우석</a:t>
            </a:r>
            <a:r>
              <a:rPr kumimoji="1" lang="ko-KR" altLang="en-US" sz="2400" b="1" dirty="0"/>
              <a:t> </a:t>
            </a:r>
            <a:r>
              <a:rPr kumimoji="1" lang="ko-KR" altLang="en-US" sz="2400" b="1"/>
              <a:t>김주성 박원창 신제현 전경안</a:t>
            </a:r>
            <a:endParaRPr kumimoji="1" lang="en-US" altLang="ko-KR" sz="2400" b="1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593E4D64-DE22-2C47-8557-2B4D8B1929CE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A7E2FA0A-304B-7549-A88D-AF4885595357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AA60BAFB-22C9-DC42-8C5A-746579F3F384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639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CC9AF9-B864-9F4B-956E-7F476B02531C}"/>
              </a:ext>
            </a:extLst>
          </p:cNvPr>
          <p:cNvGrpSpPr/>
          <p:nvPr/>
        </p:nvGrpSpPr>
        <p:grpSpPr>
          <a:xfrm>
            <a:off x="489854" y="-97749"/>
            <a:ext cx="4920251" cy="1440000"/>
            <a:chOff x="489854" y="-97749"/>
            <a:chExt cx="4920251" cy="1139542"/>
          </a:xfrm>
        </p:grpSpPr>
        <p:sp>
          <p:nvSpPr>
            <p:cNvPr id="9" name="오각형[P] 8">
              <a:extLst>
                <a:ext uri="{FF2B5EF4-FFF2-40B4-BE49-F238E27FC236}">
                  <a16:creationId xmlns:a16="http://schemas.microsoft.com/office/drawing/2014/main" id="{F2225762-090A-6C49-AC58-DB7F311B49FA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D33A7671-6F84-A84E-8DC6-130F5D54D0E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0C5B22-75E4-F44F-9E69-3617C1D0E489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C376CB-EB99-3444-859F-FA2728EFDDBB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오각형[P] 13">
              <a:extLst>
                <a:ext uri="{FF2B5EF4-FFF2-40B4-BE49-F238E27FC236}">
                  <a16:creationId xmlns:a16="http://schemas.microsoft.com/office/drawing/2014/main" id="{A6CA0615-4EBF-5341-A485-CCE4778CABC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396775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세부 내용 소개</a:t>
            </a:r>
            <a:endParaRPr kumimoji="1" lang="en-US" altLang="ko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</p:spTree>
    <p:extLst>
      <p:ext uri="{BB962C8B-B14F-4D97-AF65-F5344CB8AC3E}">
        <p14:creationId xmlns:p14="http://schemas.microsoft.com/office/powerpoint/2010/main" val="2518685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264046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8ED837-B7D0-464D-B489-BABBC6ECAA51}"/>
              </a:ext>
            </a:extLst>
          </p:cNvPr>
          <p:cNvSpPr/>
          <p:nvPr/>
        </p:nvSpPr>
        <p:spPr>
          <a:xfrm>
            <a:off x="9290620" y="2214086"/>
            <a:ext cx="2427514" cy="2351147"/>
          </a:xfrm>
          <a:prstGeom prst="rect">
            <a:avLst/>
          </a:prstGeom>
          <a:solidFill>
            <a:schemeClr val="bg1"/>
          </a:solidFill>
          <a:ln w="19050" cmpd="dbl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rgbClr val="FF0000"/>
                </a:solidFill>
              </a:rPr>
              <a:t>프로그램의 진행</a:t>
            </a:r>
            <a:endParaRPr kumimoji="1" lang="en-US" altLang="ko-KR" b="1" dirty="0">
              <a:solidFill>
                <a:srgbClr val="FF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주요 함수 </a:t>
            </a:r>
            <a:r>
              <a:rPr kumimoji="1" lang="ko-KR" altLang="en-US" b="1" dirty="0" smtClean="0">
                <a:solidFill>
                  <a:sysClr val="windowText" lastClr="000000"/>
                </a:solidFill>
              </a:rPr>
              <a:t>설명</a:t>
            </a:r>
            <a:endParaRPr kumimoji="1" lang="en-US" altLang="ko-KR" b="1" dirty="0" smtClean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 smtClean="0">
                <a:solidFill>
                  <a:sysClr val="windowText" lastClr="000000"/>
                </a:solidFill>
              </a:rPr>
              <a:t>패킷 </a:t>
            </a:r>
            <a:r>
              <a:rPr kumimoji="1" lang="en-US" altLang="ko-KR" b="1" dirty="0" smtClean="0">
                <a:solidFill>
                  <a:sysClr val="windowText" lastClr="000000"/>
                </a:solidFill>
              </a:rPr>
              <a:t>&amp; </a:t>
            </a:r>
            <a:r>
              <a:rPr kumimoji="1" lang="ko-KR" altLang="en-US" b="1" dirty="0" smtClean="0">
                <a:solidFill>
                  <a:sysClr val="windowText" lastClr="000000"/>
                </a:solidFill>
              </a:rPr>
              <a:t>시그널 설명</a:t>
            </a:r>
            <a:endParaRPr kumimoji="1" lang="en-US" altLang="ko-KR" b="1" dirty="0" smtClean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ko-KR" b="1" dirty="0" smtClean="0">
                <a:solidFill>
                  <a:sysClr val="windowText" lastClr="000000"/>
                </a:solidFill>
              </a:rPr>
              <a:t>Server – Client </a:t>
            </a:r>
            <a:r>
              <a:rPr kumimoji="1" lang="ko-KR" altLang="en-US" b="1" dirty="0" smtClean="0">
                <a:solidFill>
                  <a:sysClr val="windowText" lastClr="000000"/>
                </a:solidFill>
              </a:rPr>
              <a:t>관계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D101E3D7-E09D-0E4D-A934-9F8B0809B370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 flipV="1">
            <a:off x="6529673" y="3389660"/>
            <a:ext cx="276094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C2F6DE-FBF4-7B40-8973-51E4F13391A5}"/>
              </a:ext>
            </a:extLst>
          </p:cNvPr>
          <p:cNvSpPr/>
          <p:nvPr/>
        </p:nvSpPr>
        <p:spPr>
          <a:xfrm>
            <a:off x="1175657" y="4103913"/>
            <a:ext cx="4550229" cy="1175657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1F8A32-52ED-674F-A915-02D6929C57DC}"/>
              </a:ext>
            </a:extLst>
          </p:cNvPr>
          <p:cNvSpPr/>
          <p:nvPr/>
        </p:nvSpPr>
        <p:spPr>
          <a:xfrm>
            <a:off x="1186544" y="1541134"/>
            <a:ext cx="4550229" cy="998371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02A5EF-2E1B-5049-9C34-5FB4184E6D64}"/>
              </a:ext>
            </a:extLst>
          </p:cNvPr>
          <p:cNvSpPr txBox="1"/>
          <p:nvPr/>
        </p:nvSpPr>
        <p:spPr>
          <a:xfrm>
            <a:off x="1186544" y="2881829"/>
            <a:ext cx="534312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b="1" dirty="0"/>
              <a:t>세부</a:t>
            </a:r>
            <a:r>
              <a:rPr kumimoji="1" lang="ko-KR" altLang="en-US" sz="6000" b="1" dirty="0"/>
              <a:t> 내용 소개</a:t>
            </a:r>
            <a:endParaRPr kumimoji="1" lang="ko-Kore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22452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4" name="그림 3" descr="실내, 앉아있는, 모니터, 목재의이(가) 표시된 사진&#10;&#10;자동 생성된 설명">
            <a:extLst>
              <a:ext uri="{FF2B5EF4-FFF2-40B4-BE49-F238E27FC236}">
                <a16:creationId xmlns:a16="http://schemas.microsoft.com/office/drawing/2014/main" id="{C2F50004-FC90-F245-AB9F-CC9AA6C44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683" y="1054491"/>
            <a:ext cx="7232040" cy="47823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AFE3E73-AA62-3D4E-8012-6CC7BCA6D9D3}"/>
              </a:ext>
            </a:extLst>
          </p:cNvPr>
          <p:cNvSpPr/>
          <p:nvPr/>
        </p:nvSpPr>
        <p:spPr>
          <a:xfrm>
            <a:off x="2472124" y="1077706"/>
            <a:ext cx="4624962" cy="18942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D02FD8A-7EFF-E64C-AF16-F102C5200044}"/>
              </a:ext>
            </a:extLst>
          </p:cNvPr>
          <p:cNvCxnSpPr>
            <a:cxnSpLocks/>
            <a:stCxn id="5" idx="1"/>
            <a:endCxn id="8" idx="3"/>
          </p:cNvCxnSpPr>
          <p:nvPr/>
        </p:nvCxnSpPr>
        <p:spPr>
          <a:xfrm flipH="1">
            <a:off x="1907758" y="2024846"/>
            <a:ext cx="564366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F6D453-AD2A-F646-A545-DEDAC66FE862}"/>
              </a:ext>
            </a:extLst>
          </p:cNvPr>
          <p:cNvSpPr/>
          <p:nvPr/>
        </p:nvSpPr>
        <p:spPr>
          <a:xfrm>
            <a:off x="310445" y="1450715"/>
            <a:ext cx="1597313" cy="114826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b="1" dirty="0">
                <a:solidFill>
                  <a:schemeClr val="tx1"/>
                </a:solidFill>
              </a:rPr>
              <a:t>말 이동</a:t>
            </a:r>
            <a:r>
              <a:rPr kumimoji="1" lang="en-US" altLang="ko-KR" sz="1200" b="1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kumimoji="1" lang="ko-KR" altLang="en-US" sz="1200" b="1" dirty="0">
                <a:solidFill>
                  <a:schemeClr val="tx1"/>
                </a:solidFill>
              </a:rPr>
              <a:t> 현재 턴 플레이어</a:t>
            </a:r>
            <a:r>
              <a:rPr kumimoji="1" lang="en-US" altLang="ko-KR" sz="1200" b="1" dirty="0">
                <a:solidFill>
                  <a:schemeClr val="tx1"/>
                </a:solidFill>
              </a:rPr>
              <a:t>,</a:t>
            </a:r>
            <a:r>
              <a:rPr kumimoji="1" lang="ko-KR" altLang="en-US" sz="1200" b="1" dirty="0">
                <a:solidFill>
                  <a:schemeClr val="tx1"/>
                </a:solidFill>
              </a:rPr>
              <a:t> </a:t>
            </a:r>
            <a:endParaRPr kumimoji="1" lang="en-US" altLang="ko-KR" sz="12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200" b="1" dirty="0">
                <a:solidFill>
                  <a:schemeClr val="tx1"/>
                </a:solidFill>
              </a:rPr>
              <a:t>주사위 굴리기</a:t>
            </a:r>
            <a:r>
              <a:rPr kumimoji="1" lang="en-US" altLang="ko-KR" sz="1200" b="1" dirty="0">
                <a:solidFill>
                  <a:schemeClr val="tx1"/>
                </a:solidFill>
              </a:rPr>
              <a:t>,</a:t>
            </a:r>
            <a:r>
              <a:rPr kumimoji="1" lang="ko-KR" altLang="en-US" sz="1200" b="1" dirty="0">
                <a:solidFill>
                  <a:schemeClr val="tx1"/>
                </a:solidFill>
              </a:rPr>
              <a:t> </a:t>
            </a:r>
            <a:endParaRPr kumimoji="1" lang="en-US" altLang="ko-KR" sz="12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200" b="1" dirty="0">
                <a:solidFill>
                  <a:schemeClr val="tx1"/>
                </a:solidFill>
              </a:rPr>
              <a:t>커맨드 입력 창</a:t>
            </a:r>
            <a:endParaRPr kumimoji="1" lang="en-US" altLang="ko-KR" sz="1200" b="1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3B93E26-6EBA-A846-B80F-CBC7359887FF}"/>
              </a:ext>
            </a:extLst>
          </p:cNvPr>
          <p:cNvSpPr/>
          <p:nvPr/>
        </p:nvSpPr>
        <p:spPr>
          <a:xfrm>
            <a:off x="2472124" y="3037299"/>
            <a:ext cx="4624962" cy="99005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8890BC8-F776-7841-9942-B5A753D8F985}"/>
              </a:ext>
            </a:extLst>
          </p:cNvPr>
          <p:cNvCxnSpPr>
            <a:cxnSpLocks/>
            <a:stCxn id="29" idx="1"/>
            <a:endCxn id="31" idx="3"/>
          </p:cNvCxnSpPr>
          <p:nvPr/>
        </p:nvCxnSpPr>
        <p:spPr>
          <a:xfrm flipH="1">
            <a:off x="1907759" y="3532329"/>
            <a:ext cx="564365" cy="97179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68FEED6-8979-2E4D-9303-E02BDE196F89}"/>
              </a:ext>
            </a:extLst>
          </p:cNvPr>
          <p:cNvSpPr/>
          <p:nvPr/>
        </p:nvSpPr>
        <p:spPr>
          <a:xfrm>
            <a:off x="310446" y="3132748"/>
            <a:ext cx="1597313" cy="99351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정답에 대해 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장소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,</a:t>
            </a:r>
            <a:r>
              <a:rPr kumimoji="1" lang="ko-KR" altLang="en-US" sz="1400" b="1" dirty="0">
                <a:solidFill>
                  <a:schemeClr val="tx1"/>
                </a:solidFill>
              </a:rPr>
              <a:t>범인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,</a:t>
            </a:r>
            <a:r>
              <a:rPr kumimoji="1" lang="ko-KR" altLang="en-US" sz="1400" b="1" dirty="0">
                <a:solidFill>
                  <a:schemeClr val="tx1"/>
                </a:solidFill>
              </a:rPr>
              <a:t>흉기를 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추리하는 창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F2B5137-C24F-0A4D-A03C-73D07CCAA50E}"/>
              </a:ext>
            </a:extLst>
          </p:cNvPr>
          <p:cNvSpPr/>
          <p:nvPr/>
        </p:nvSpPr>
        <p:spPr>
          <a:xfrm>
            <a:off x="2528278" y="4325314"/>
            <a:ext cx="1729522" cy="1066219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83C0CEA-9DBF-204A-8849-B121D948984F}"/>
              </a:ext>
            </a:extLst>
          </p:cNvPr>
          <p:cNvCxnSpPr>
            <a:cxnSpLocks/>
            <a:stCxn id="37" idx="1"/>
            <a:endCxn id="39" idx="3"/>
          </p:cNvCxnSpPr>
          <p:nvPr/>
        </p:nvCxnSpPr>
        <p:spPr>
          <a:xfrm flipH="1">
            <a:off x="1907759" y="4858424"/>
            <a:ext cx="620519" cy="185406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60FBC69-5EA5-C14B-B91D-848BF5E39345}"/>
              </a:ext>
            </a:extLst>
          </p:cNvPr>
          <p:cNvSpPr/>
          <p:nvPr/>
        </p:nvSpPr>
        <p:spPr>
          <a:xfrm>
            <a:off x="327246" y="4601959"/>
            <a:ext cx="1580513" cy="883742"/>
          </a:xfrm>
          <a:prstGeom prst="rec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보유한 단서 중 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보여줄 단서를 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선택하는 창 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611448D-EB62-4E0B-9853-43A5DF65B46C}"/>
              </a:ext>
            </a:extLst>
          </p:cNvPr>
          <p:cNvSpPr/>
          <p:nvPr/>
        </p:nvSpPr>
        <p:spPr>
          <a:xfrm>
            <a:off x="7137527" y="1077706"/>
            <a:ext cx="2526196" cy="2949652"/>
          </a:xfrm>
          <a:prstGeom prst="rect">
            <a:avLst/>
          </a:prstGeom>
          <a:noFill/>
          <a:ln w="38100">
            <a:solidFill>
              <a:srgbClr val="EE7D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1A20C4-00BC-4883-BB0E-5B76C046184C}"/>
              </a:ext>
            </a:extLst>
          </p:cNvPr>
          <p:cNvSpPr/>
          <p:nvPr/>
        </p:nvSpPr>
        <p:spPr>
          <a:xfrm>
            <a:off x="10115949" y="1085806"/>
            <a:ext cx="1597313" cy="1148261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추리 내역을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기록할 수 있는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메모장 창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9BB7DA7E-9F4E-4338-A1F1-6CB0D704F022}"/>
              </a:ext>
            </a:extLst>
          </p:cNvPr>
          <p:cNvCxnSpPr>
            <a:cxnSpLocks/>
            <a:stCxn id="48" idx="3"/>
            <a:endCxn id="50" idx="1"/>
          </p:cNvCxnSpPr>
          <p:nvPr/>
        </p:nvCxnSpPr>
        <p:spPr>
          <a:xfrm flipV="1">
            <a:off x="9663723" y="1659937"/>
            <a:ext cx="452226" cy="892595"/>
          </a:xfrm>
          <a:prstGeom prst="straightConnector1">
            <a:avLst/>
          </a:prstGeom>
          <a:ln w="28575">
            <a:solidFill>
              <a:srgbClr val="EE7D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4973AD7-3456-4536-9B21-58FFB26341D3}"/>
              </a:ext>
            </a:extLst>
          </p:cNvPr>
          <p:cNvSpPr/>
          <p:nvPr/>
        </p:nvSpPr>
        <p:spPr>
          <a:xfrm>
            <a:off x="7290033" y="4109055"/>
            <a:ext cx="1535185" cy="158707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2242458-D610-45A1-84AF-272F37DAC929}"/>
              </a:ext>
            </a:extLst>
          </p:cNvPr>
          <p:cNvSpPr/>
          <p:nvPr/>
        </p:nvSpPr>
        <p:spPr>
          <a:xfrm>
            <a:off x="10115949" y="2715814"/>
            <a:ext cx="1597313" cy="114826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게임의 진행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내용</a:t>
            </a:r>
            <a:r>
              <a:rPr kumimoji="1" lang="en-US" altLang="ko-KR" sz="1400" b="1" dirty="0">
                <a:solidFill>
                  <a:schemeClr val="tx1"/>
                </a:solidFill>
              </a:rPr>
              <a:t>(Log)</a:t>
            </a:r>
            <a:r>
              <a:rPr kumimoji="1" lang="ko-KR" altLang="en-US" sz="1400" b="1" dirty="0">
                <a:solidFill>
                  <a:schemeClr val="tx1"/>
                </a:solidFill>
              </a:rPr>
              <a:t>을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표시하는 창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10B4355E-96D6-40DA-A9E5-549C9B8ECC31}"/>
              </a:ext>
            </a:extLst>
          </p:cNvPr>
          <p:cNvCxnSpPr>
            <a:cxnSpLocks/>
            <a:stCxn id="57" idx="3"/>
          </p:cNvCxnSpPr>
          <p:nvPr/>
        </p:nvCxnSpPr>
        <p:spPr>
          <a:xfrm flipV="1">
            <a:off x="8825218" y="3747970"/>
            <a:ext cx="1290731" cy="115462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5DFA6954-CD48-410C-ABF9-4F8452BBA23C}"/>
              </a:ext>
            </a:extLst>
          </p:cNvPr>
          <p:cNvSpPr/>
          <p:nvPr/>
        </p:nvSpPr>
        <p:spPr>
          <a:xfrm>
            <a:off x="10115949" y="4485382"/>
            <a:ext cx="1597313" cy="1148261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플레이어들의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추리 </a:t>
            </a:r>
            <a:r>
              <a:rPr kumimoji="1" lang="ko-KR" altLang="en-US" sz="1400" b="1" dirty="0" smtClean="0">
                <a:solidFill>
                  <a:schemeClr val="tx1"/>
                </a:solidFill>
              </a:rPr>
              <a:t>내역</a:t>
            </a:r>
            <a:r>
              <a:rPr kumimoji="1" lang="en-US" altLang="ko-KR" sz="1400" b="1" dirty="0" smtClean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kumimoji="1" lang="ko-KR" altLang="en-US" sz="1400" b="1" dirty="0" smtClean="0">
                <a:solidFill>
                  <a:schemeClr val="tx1"/>
                </a:solidFill>
              </a:rPr>
              <a:t>단서 제출 내역을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b="1" dirty="0">
                <a:solidFill>
                  <a:schemeClr val="tx1"/>
                </a:solidFill>
              </a:rPr>
              <a:t>표시하는 창</a:t>
            </a:r>
            <a:endParaRPr kumimoji="1" lang="en-US" altLang="ko-KR" sz="1400" b="1" dirty="0">
              <a:solidFill>
                <a:schemeClr val="tx1"/>
              </a:solidFill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CED7C7BC-7E63-41F0-A419-370E256C63B0}"/>
              </a:ext>
            </a:extLst>
          </p:cNvPr>
          <p:cNvSpPr/>
          <p:nvPr/>
        </p:nvSpPr>
        <p:spPr>
          <a:xfrm>
            <a:off x="5121171" y="4092672"/>
            <a:ext cx="1535185" cy="1587070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8A00A5E2-58C2-4C23-B43C-A0AE6E3A2C85}"/>
              </a:ext>
            </a:extLst>
          </p:cNvPr>
          <p:cNvCxnSpPr>
            <a:cxnSpLocks/>
            <a:stCxn id="65" idx="2"/>
            <a:endCxn id="63" idx="2"/>
          </p:cNvCxnSpPr>
          <p:nvPr/>
        </p:nvCxnSpPr>
        <p:spPr>
          <a:xfrm rot="5400000" flipH="1" flipV="1">
            <a:off x="8378635" y="3143772"/>
            <a:ext cx="46099" cy="5025842"/>
          </a:xfrm>
          <a:prstGeom prst="bentConnector3">
            <a:avLst>
              <a:gd name="adj1" fmla="val -1514968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8699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1351A580-20E4-9342-B002-9C8FE7E67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" y="1400444"/>
            <a:ext cx="11899900" cy="44704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BB48CBF-E46F-C64F-8B4D-90A95D187FFF}"/>
              </a:ext>
            </a:extLst>
          </p:cNvPr>
          <p:cNvSpPr/>
          <p:nvPr/>
        </p:nvSpPr>
        <p:spPr>
          <a:xfrm>
            <a:off x="8383559" y="4081514"/>
            <a:ext cx="3145627" cy="6466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A31533-C12D-284C-97EF-F7AA0662CA55}"/>
              </a:ext>
            </a:extLst>
          </p:cNvPr>
          <p:cNvSpPr txBox="1"/>
          <p:nvPr/>
        </p:nvSpPr>
        <p:spPr>
          <a:xfrm>
            <a:off x="6096000" y="4220150"/>
            <a:ext cx="2141933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1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r>
              <a:rPr kumimoji="1" lang="ko-Kore-KR" altLang="en-US" b="1" dirty="0"/>
              <a:t>주사위를</a:t>
            </a:r>
            <a:r>
              <a:rPr kumimoji="1" lang="ko-KR" altLang="en-US" b="1" dirty="0"/>
              <a:t> 굴린다</a:t>
            </a:r>
            <a:endParaRPr kumimoji="1" lang="ko-Kore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7A34D6-8EB6-4813-8BEC-86D088E41290}"/>
              </a:ext>
            </a:extLst>
          </p:cNvPr>
          <p:cNvSpPr txBox="1"/>
          <p:nvPr/>
        </p:nvSpPr>
        <p:spPr>
          <a:xfrm>
            <a:off x="5505585" y="4846686"/>
            <a:ext cx="3084742" cy="2031325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*** </a:t>
            </a:r>
            <a:r>
              <a:rPr kumimoji="1" lang="ko-KR" altLang="en-US" b="1" dirty="0"/>
              <a:t>주사위 값 </a:t>
            </a:r>
            <a:r>
              <a:rPr kumimoji="1" lang="en-US" altLang="ko-KR" b="1" dirty="0"/>
              <a:t>***</a:t>
            </a:r>
          </a:p>
          <a:p>
            <a:r>
              <a:rPr kumimoji="1" lang="en-US" altLang="en-US" b="1" dirty="0"/>
              <a:t>1 : </a:t>
            </a:r>
            <a:r>
              <a:rPr kumimoji="1" lang="ko-KR" altLang="en-US" b="1" dirty="0"/>
              <a:t>꽝</a:t>
            </a:r>
            <a:endParaRPr kumimoji="1" lang="en-US" altLang="ko-KR" b="1" dirty="0"/>
          </a:p>
          <a:p>
            <a:r>
              <a:rPr kumimoji="1" lang="en-US" altLang="en-US" b="1" dirty="0"/>
              <a:t>2 : </a:t>
            </a:r>
            <a:r>
              <a:rPr kumimoji="1" lang="ko-KR" altLang="en-US" b="1" dirty="0"/>
              <a:t>이동</a:t>
            </a:r>
            <a:endParaRPr kumimoji="1" lang="en-US" altLang="ko-KR" b="1" dirty="0"/>
          </a:p>
          <a:p>
            <a:r>
              <a:rPr kumimoji="1" lang="en-US" altLang="en-US" b="1" dirty="0"/>
              <a:t>3 : </a:t>
            </a:r>
            <a:r>
              <a:rPr kumimoji="1" lang="ko-KR" altLang="en-US" b="1" dirty="0"/>
              <a:t>이동</a:t>
            </a:r>
            <a:endParaRPr kumimoji="1" lang="en-US" altLang="ko-KR" b="1" dirty="0"/>
          </a:p>
          <a:p>
            <a:r>
              <a:rPr kumimoji="1" lang="en-US" altLang="en-US" b="1" dirty="0"/>
              <a:t>4 : </a:t>
            </a:r>
            <a:r>
              <a:rPr kumimoji="1" lang="ko-KR" altLang="en-US" b="1" dirty="0"/>
              <a:t>이동</a:t>
            </a:r>
            <a:endParaRPr kumimoji="1" lang="en-US" altLang="ko-KR" b="1" dirty="0"/>
          </a:p>
          <a:p>
            <a:r>
              <a:rPr kumimoji="1" lang="en-US" altLang="en-US" b="1" dirty="0"/>
              <a:t>5 : </a:t>
            </a:r>
            <a:r>
              <a:rPr kumimoji="1" lang="ko-KR" altLang="en-US" b="1" dirty="0"/>
              <a:t>진실의 방</a:t>
            </a:r>
            <a:endParaRPr kumimoji="1" lang="en-US" altLang="ko-KR" b="1" dirty="0"/>
          </a:p>
          <a:p>
            <a:r>
              <a:rPr kumimoji="1" lang="en-US" altLang="en-US" b="1" dirty="0"/>
              <a:t>6 : </a:t>
            </a:r>
            <a:r>
              <a:rPr kumimoji="1" lang="ko-KR" altLang="en-US" b="1" dirty="0"/>
              <a:t>진실의 방</a:t>
            </a:r>
            <a:endParaRPr kumimoji="1" lang="ko-Kore-KR" altLang="en-US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BB48CBF-E46F-C64F-8B4D-90A95D187FFF}"/>
              </a:ext>
            </a:extLst>
          </p:cNvPr>
          <p:cNvSpPr/>
          <p:nvPr/>
        </p:nvSpPr>
        <p:spPr>
          <a:xfrm>
            <a:off x="9747850" y="1956541"/>
            <a:ext cx="1207698" cy="1433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43215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1351A580-20E4-9342-B002-9C8FE7E67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" y="1400444"/>
            <a:ext cx="11899900" cy="44704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BB48CBF-E46F-C64F-8B4D-90A95D187FFF}"/>
              </a:ext>
            </a:extLst>
          </p:cNvPr>
          <p:cNvSpPr/>
          <p:nvPr/>
        </p:nvSpPr>
        <p:spPr>
          <a:xfrm>
            <a:off x="489854" y="2167977"/>
            <a:ext cx="9222858" cy="11684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A31533-C12D-284C-97EF-F7AA0662CA55}"/>
              </a:ext>
            </a:extLst>
          </p:cNvPr>
          <p:cNvSpPr txBox="1"/>
          <p:nvPr/>
        </p:nvSpPr>
        <p:spPr>
          <a:xfrm>
            <a:off x="3758268" y="3539988"/>
            <a:ext cx="3697746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2. </a:t>
            </a:r>
            <a:r>
              <a:rPr kumimoji="1" lang="ko-KR" altLang="en-US" b="1" dirty="0"/>
              <a:t>이동할 장소의 번호를 선택한다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AA17F7E-C3AB-8143-A307-56BBF6A7745A}"/>
              </a:ext>
            </a:extLst>
          </p:cNvPr>
          <p:cNvSpPr/>
          <p:nvPr/>
        </p:nvSpPr>
        <p:spPr>
          <a:xfrm>
            <a:off x="625708" y="4112900"/>
            <a:ext cx="7280507" cy="11684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F1A00E5-A6D3-C94F-8AA9-B983F8CD5361}"/>
              </a:ext>
            </a:extLst>
          </p:cNvPr>
          <p:cNvSpPr/>
          <p:nvPr/>
        </p:nvSpPr>
        <p:spPr>
          <a:xfrm>
            <a:off x="9065941" y="4809099"/>
            <a:ext cx="2360343" cy="648457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92C21-34D9-2143-AFDC-3C1CEF76CCE4}"/>
              </a:ext>
            </a:extLst>
          </p:cNvPr>
          <p:cNvSpPr txBox="1"/>
          <p:nvPr/>
        </p:nvSpPr>
        <p:spPr>
          <a:xfrm>
            <a:off x="8385874" y="4336353"/>
            <a:ext cx="2964431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3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선택한 번호를 제출한다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59429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02BAC095-8C21-8C48-9C38-8A474E1BE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23464"/>
            <a:ext cx="11709400" cy="33735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2A462C-2A2D-8B45-9858-AFF07C888896}"/>
              </a:ext>
            </a:extLst>
          </p:cNvPr>
          <p:cNvSpPr txBox="1"/>
          <p:nvPr/>
        </p:nvSpPr>
        <p:spPr>
          <a:xfrm>
            <a:off x="4259765" y="1194250"/>
            <a:ext cx="4623382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4.</a:t>
            </a:r>
            <a:r>
              <a:rPr kumimoji="1" lang="ko-KR" altLang="en-US" b="1" dirty="0"/>
              <a:t> </a:t>
            </a:r>
            <a:r>
              <a:rPr kumimoji="1" lang="ko-KR" altLang="en-US" b="1" dirty="0">
                <a:solidFill>
                  <a:srgbClr val="FF0000"/>
                </a:solidFill>
              </a:rPr>
              <a:t>장소</a:t>
            </a:r>
            <a:r>
              <a:rPr kumimoji="1" lang="ko-KR" altLang="en-US" b="1" dirty="0"/>
              <a:t> </a:t>
            </a:r>
            <a:r>
              <a:rPr kumimoji="1" lang="ko-KR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범인</a:t>
            </a:r>
            <a:r>
              <a:rPr kumimoji="1" lang="ko-KR" altLang="en-US" b="1" dirty="0"/>
              <a:t> </a:t>
            </a:r>
            <a:r>
              <a:rPr kumimoji="1" lang="ko-KR" altLang="en-US" b="1" dirty="0">
                <a:solidFill>
                  <a:srgbClr val="92D050"/>
                </a:solidFill>
              </a:rPr>
              <a:t>흉기 </a:t>
            </a:r>
            <a:r>
              <a:rPr kumimoji="1" lang="ko-KR" altLang="en-US" b="1" dirty="0"/>
              <a:t>순서로 추리를 시작한다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4BAB6A3-9FDF-9D4E-B7EF-885CB4643060}"/>
              </a:ext>
            </a:extLst>
          </p:cNvPr>
          <p:cNvSpPr/>
          <p:nvPr/>
        </p:nvSpPr>
        <p:spPr>
          <a:xfrm>
            <a:off x="473526" y="1990279"/>
            <a:ext cx="7572478" cy="7364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EA91AF-0CB2-2D4E-8B5E-FE17ADBF651E}"/>
              </a:ext>
            </a:extLst>
          </p:cNvPr>
          <p:cNvSpPr/>
          <p:nvPr/>
        </p:nvSpPr>
        <p:spPr>
          <a:xfrm>
            <a:off x="473526" y="2839698"/>
            <a:ext cx="7572478" cy="73640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48BC968-07EC-7243-91B8-C18162D0FE49}"/>
              </a:ext>
            </a:extLst>
          </p:cNvPr>
          <p:cNvSpPr/>
          <p:nvPr/>
        </p:nvSpPr>
        <p:spPr>
          <a:xfrm>
            <a:off x="447908" y="3666414"/>
            <a:ext cx="8743356" cy="78032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1B20CBB-44AF-FB45-8ABB-46D2569E208E}"/>
              </a:ext>
            </a:extLst>
          </p:cNvPr>
          <p:cNvCxnSpPr/>
          <p:nvPr/>
        </p:nvCxnSpPr>
        <p:spPr>
          <a:xfrm flipV="1">
            <a:off x="4828478" y="1438507"/>
            <a:ext cx="0" cy="5517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ECCF983-E04C-0E4B-8BEA-CE3C4950007D}"/>
              </a:ext>
            </a:extLst>
          </p:cNvPr>
          <p:cNvCxnSpPr>
            <a:cxnSpLocks/>
          </p:cNvCxnSpPr>
          <p:nvPr/>
        </p:nvCxnSpPr>
        <p:spPr>
          <a:xfrm flipV="1">
            <a:off x="5406388" y="1454233"/>
            <a:ext cx="0" cy="1385465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6C993BB-8A31-8F46-9557-A2692A552F91}"/>
              </a:ext>
            </a:extLst>
          </p:cNvPr>
          <p:cNvCxnSpPr>
            <a:cxnSpLocks/>
          </p:cNvCxnSpPr>
          <p:nvPr/>
        </p:nvCxnSpPr>
        <p:spPr>
          <a:xfrm flipV="1">
            <a:off x="5937930" y="1454233"/>
            <a:ext cx="0" cy="2212182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4C1ADF99-3CF3-4631-8E5D-97B628E7AFAA}"/>
              </a:ext>
            </a:extLst>
          </p:cNvPr>
          <p:cNvSpPr/>
          <p:nvPr/>
        </p:nvSpPr>
        <p:spPr>
          <a:xfrm>
            <a:off x="9823507" y="2771862"/>
            <a:ext cx="1811053" cy="6571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FC9BB62-C9BF-4C18-9DD0-95C3070535CF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10729033" y="3429000"/>
            <a:ext cx="1" cy="20279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8DC4311-41C0-48CC-8810-B06EC21963F9}"/>
              </a:ext>
            </a:extLst>
          </p:cNvPr>
          <p:cNvSpPr txBox="1"/>
          <p:nvPr/>
        </p:nvSpPr>
        <p:spPr>
          <a:xfrm>
            <a:off x="9074869" y="5493593"/>
            <a:ext cx="2762295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5.</a:t>
            </a:r>
            <a:r>
              <a:rPr kumimoji="1" lang="ko-KR" altLang="en-US" b="1" dirty="0"/>
              <a:t> 추리 내용을 제출한다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62212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BFE056C8-0D50-E84D-AF5B-BF38EE1D4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357" y="1337896"/>
            <a:ext cx="7886700" cy="4344717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B6283038-F3A1-2845-B1C5-2E88CFA4B239}"/>
              </a:ext>
            </a:extLst>
          </p:cNvPr>
          <p:cNvSpPr/>
          <p:nvPr/>
        </p:nvSpPr>
        <p:spPr>
          <a:xfrm>
            <a:off x="4863391" y="1283432"/>
            <a:ext cx="4113342" cy="35785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9450B5-C681-A44D-8DFE-BD451D18BD88}"/>
              </a:ext>
            </a:extLst>
          </p:cNvPr>
          <p:cNvSpPr txBox="1"/>
          <p:nvPr/>
        </p:nvSpPr>
        <p:spPr>
          <a:xfrm>
            <a:off x="207947" y="2995100"/>
            <a:ext cx="3840410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6.</a:t>
            </a:r>
            <a:r>
              <a:rPr kumimoji="1" lang="ko-KR" altLang="en-US" b="1" dirty="0"/>
              <a:t> 추리 내역이 </a:t>
            </a:r>
            <a:r>
              <a:rPr kumimoji="1" lang="en-US" altLang="ko-KR" b="1" dirty="0"/>
              <a:t>history</a:t>
            </a:r>
            <a:r>
              <a:rPr kumimoji="1" lang="ko-KR" altLang="en-US" b="1" dirty="0"/>
              <a:t>에 출력된다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226DA12-441A-F444-A78A-52D3A0351F28}"/>
              </a:ext>
            </a:extLst>
          </p:cNvPr>
          <p:cNvCxnSpPr>
            <a:cxnSpLocks/>
          </p:cNvCxnSpPr>
          <p:nvPr/>
        </p:nvCxnSpPr>
        <p:spPr>
          <a:xfrm flipH="1">
            <a:off x="4048357" y="3179766"/>
            <a:ext cx="81503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926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4C23997A-AA27-6B42-B37F-E06C9E3E8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137" y="1247645"/>
            <a:ext cx="6380046" cy="390075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3541748-AB32-8641-B4B3-9B40E5359CE0}"/>
              </a:ext>
            </a:extLst>
          </p:cNvPr>
          <p:cNvSpPr/>
          <p:nvPr/>
        </p:nvSpPr>
        <p:spPr>
          <a:xfrm>
            <a:off x="5586761" y="1628080"/>
            <a:ext cx="5307980" cy="30665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AB3C41C-5D56-7D41-A13F-BE061EF849E0}"/>
              </a:ext>
            </a:extLst>
          </p:cNvPr>
          <p:cNvCxnSpPr>
            <a:cxnSpLocks/>
          </p:cNvCxnSpPr>
          <p:nvPr/>
        </p:nvCxnSpPr>
        <p:spPr>
          <a:xfrm flipH="1">
            <a:off x="4514695" y="3144644"/>
            <a:ext cx="107206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3C674A4-DCFC-2048-8CBB-89D31A63916D}"/>
              </a:ext>
            </a:extLst>
          </p:cNvPr>
          <p:cNvSpPr txBox="1"/>
          <p:nvPr/>
        </p:nvSpPr>
        <p:spPr>
          <a:xfrm>
            <a:off x="470738" y="2319456"/>
            <a:ext cx="4043957" cy="1200329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7.</a:t>
            </a:r>
            <a:r>
              <a:rPr kumimoji="1" lang="ko-KR" altLang="en-US" b="1" dirty="0"/>
              <a:t>  </a:t>
            </a:r>
            <a:r>
              <a:rPr kumimoji="1" lang="en-US" altLang="ko-KR" b="1" dirty="0"/>
              <a:t>“</a:t>
            </a:r>
            <a:r>
              <a:rPr kumimoji="1" lang="en-US" altLang="ko-Kore-KR" b="1" dirty="0"/>
              <a:t>4</a:t>
            </a:r>
            <a:r>
              <a:rPr kumimoji="1" lang="ko-KR" altLang="en-US" b="1" dirty="0"/>
              <a:t>번</a:t>
            </a:r>
            <a:r>
              <a:rPr kumimoji="1" lang="en-US" altLang="ko-KR" b="1" dirty="0"/>
              <a:t>”</a:t>
            </a:r>
            <a:r>
              <a:rPr kumimoji="1" lang="ko-KR" altLang="en-US" b="1" dirty="0"/>
              <a:t>에서 추리를 한 플레이어가 아닌 </a:t>
            </a:r>
            <a:r>
              <a:rPr kumimoji="1" lang="ko-KR" altLang="en-US" b="1" dirty="0">
                <a:solidFill>
                  <a:srgbClr val="FF0000"/>
                </a:solidFill>
              </a:rPr>
              <a:t>플레이어들 </a:t>
            </a:r>
            <a:r>
              <a:rPr kumimoji="1" lang="ko-KR" altLang="en-US" b="1" dirty="0"/>
              <a:t>중 </a:t>
            </a:r>
            <a:r>
              <a:rPr kumimoji="1" lang="ko-KR" altLang="en-US" b="1" dirty="0">
                <a:solidFill>
                  <a:srgbClr val="FF0000"/>
                </a:solidFill>
              </a:rPr>
              <a:t>추리에 대한 정보와 같은 단서</a:t>
            </a:r>
            <a:r>
              <a:rPr kumimoji="1" lang="ko-KR" altLang="en-US" b="1" dirty="0"/>
              <a:t>를 보유한  플레이어는 자신이 보여 줄 단서를 선택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C1881D-9047-0C46-99E4-DA3199017943}"/>
              </a:ext>
            </a:extLst>
          </p:cNvPr>
          <p:cNvSpPr txBox="1"/>
          <p:nvPr/>
        </p:nvSpPr>
        <p:spPr>
          <a:xfrm>
            <a:off x="489854" y="5180779"/>
            <a:ext cx="7855292" cy="64633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“</a:t>
            </a:r>
            <a:r>
              <a:rPr kumimoji="1" lang="en-US" altLang="ko-Kore-KR" b="1" dirty="0" err="1"/>
              <a:t>RestRoom</a:t>
            </a:r>
            <a:r>
              <a:rPr kumimoji="1" lang="en-US" altLang="ko-Kore-KR" b="1" dirty="0"/>
              <a:t> </a:t>
            </a:r>
            <a:r>
              <a:rPr kumimoji="1" lang="ko-KR" altLang="en-US" b="1" dirty="0"/>
              <a:t>에서 </a:t>
            </a:r>
            <a:r>
              <a:rPr kumimoji="1" lang="en-US" altLang="ko-KR" b="1" dirty="0" err="1"/>
              <a:t>JH_Shin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이 </a:t>
            </a:r>
            <a:r>
              <a:rPr kumimoji="1" lang="en-US" altLang="ko-KR" b="1" dirty="0"/>
              <a:t>Cable </a:t>
            </a:r>
            <a:r>
              <a:rPr kumimoji="1" lang="ko-KR" altLang="en-US" b="1" dirty="0"/>
              <a:t>로 살인을 했다</a:t>
            </a:r>
            <a:r>
              <a:rPr kumimoji="1" lang="en-US" altLang="ko-KR" b="1" dirty="0"/>
              <a:t>.”</a:t>
            </a:r>
            <a:r>
              <a:rPr kumimoji="1" lang="ko-KR" altLang="en-US" b="1" dirty="0"/>
              <a:t> 라는 추리가 온다면 </a:t>
            </a:r>
            <a:endParaRPr kumimoji="1" lang="en-US" altLang="ko-KR" b="1" dirty="0"/>
          </a:p>
          <a:p>
            <a:pPr marL="285750" indent="-285750">
              <a:buFont typeface="Wingdings" pitchFamily="2" charset="2"/>
              <a:buChar char="à"/>
            </a:pPr>
            <a:r>
              <a:rPr kumimoji="1" lang="en-US" altLang="ko-KR" b="1" dirty="0" err="1"/>
              <a:t>RestRoom</a:t>
            </a:r>
            <a:r>
              <a:rPr kumimoji="1" lang="en-US" altLang="ko-KR" b="1" dirty="0"/>
              <a:t>/</a:t>
            </a:r>
            <a:r>
              <a:rPr kumimoji="1" lang="en-US" altLang="ko-KR" b="1" dirty="0" err="1"/>
              <a:t>JH_Shin</a:t>
            </a:r>
            <a:r>
              <a:rPr kumimoji="1" lang="en-US" altLang="ko-KR" b="1" dirty="0"/>
              <a:t>/Cable </a:t>
            </a:r>
            <a:r>
              <a:rPr kumimoji="1" lang="ko-KR" altLang="en-US" b="1" dirty="0"/>
              <a:t>중 하나를 선택한다</a:t>
            </a:r>
            <a:r>
              <a:rPr kumimoji="1" lang="en-US" altLang="ko-KR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264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BFE056C8-0D50-E84D-AF5B-BF38EE1D4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357" y="1337896"/>
            <a:ext cx="7886700" cy="4344717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B6283038-F3A1-2845-B1C5-2E88CFA4B239}"/>
              </a:ext>
            </a:extLst>
          </p:cNvPr>
          <p:cNvSpPr/>
          <p:nvPr/>
        </p:nvSpPr>
        <p:spPr>
          <a:xfrm>
            <a:off x="4863391" y="1283432"/>
            <a:ext cx="4113342" cy="35785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9450B5-C681-A44D-8DFE-BD451D18BD88}"/>
              </a:ext>
            </a:extLst>
          </p:cNvPr>
          <p:cNvSpPr txBox="1"/>
          <p:nvPr/>
        </p:nvSpPr>
        <p:spPr>
          <a:xfrm>
            <a:off x="207947" y="2995100"/>
            <a:ext cx="3910045" cy="64633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8</a:t>
            </a:r>
            <a:r>
              <a:rPr kumimoji="1" lang="en-US" altLang="ko-KR" b="1" dirty="0" smtClean="0"/>
              <a:t>.</a:t>
            </a:r>
            <a:r>
              <a:rPr kumimoji="1" lang="ko-KR" altLang="en-US" b="1" dirty="0" smtClean="0"/>
              <a:t> 제출 </a:t>
            </a:r>
            <a:r>
              <a:rPr kumimoji="1" lang="ko-KR" altLang="en-US" b="1" dirty="0"/>
              <a:t>내역이 </a:t>
            </a:r>
            <a:r>
              <a:rPr kumimoji="1" lang="en-US" altLang="ko-KR" b="1" dirty="0"/>
              <a:t>history</a:t>
            </a:r>
            <a:r>
              <a:rPr kumimoji="1" lang="ko-KR" altLang="en-US" b="1" dirty="0"/>
              <a:t>에 </a:t>
            </a:r>
            <a:r>
              <a:rPr kumimoji="1" lang="ko-KR" altLang="en-US" b="1" dirty="0" smtClean="0"/>
              <a:t>출력</a:t>
            </a:r>
            <a:r>
              <a:rPr kumimoji="1" lang="en-US" altLang="ko-KR" b="1" dirty="0" smtClean="0"/>
              <a:t>.</a:t>
            </a:r>
          </a:p>
          <a:p>
            <a:r>
              <a:rPr kumimoji="1" lang="en-US" altLang="en-US" b="1" dirty="0" smtClean="0"/>
              <a:t>(</a:t>
            </a:r>
            <a:r>
              <a:rPr kumimoji="1" lang="ko-KR" altLang="en-US" b="1" dirty="0"/>
              <a:t> </a:t>
            </a:r>
            <a:r>
              <a:rPr kumimoji="1" lang="ko-KR" altLang="en-US" b="1" dirty="0" smtClean="0"/>
              <a:t>추리를 한 플레이어에게만 보여짐</a:t>
            </a:r>
            <a:r>
              <a:rPr kumimoji="1" lang="en-US" altLang="ko-KR" b="1" dirty="0" smtClean="0"/>
              <a:t>)</a:t>
            </a:r>
            <a:endParaRPr kumimoji="1" lang="ko-Kore-KR" altLang="en-US" b="1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226DA12-441A-F444-A78A-52D3A0351F28}"/>
              </a:ext>
            </a:extLst>
          </p:cNvPr>
          <p:cNvCxnSpPr>
            <a:cxnSpLocks/>
          </p:cNvCxnSpPr>
          <p:nvPr/>
        </p:nvCxnSpPr>
        <p:spPr>
          <a:xfrm flipH="1">
            <a:off x="4048357" y="3179766"/>
            <a:ext cx="81503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48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966098" y="-8570"/>
            <a:ext cx="3768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프로그램 설명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10" name="그림 9" descr="스크린샷, 그리기이(가) 표시된 사진&#10;&#10;자동 생성된 설명">
            <a:extLst>
              <a:ext uri="{FF2B5EF4-FFF2-40B4-BE49-F238E27FC236}">
                <a16:creationId xmlns:a16="http://schemas.microsoft.com/office/drawing/2014/main" id="{3F08681E-0833-814D-A68C-B7DFA4BCE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443" y="1127709"/>
            <a:ext cx="6817741" cy="4698550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F9AE42E-25CD-844D-B530-C9C9122A0EFF}"/>
              </a:ext>
            </a:extLst>
          </p:cNvPr>
          <p:cNvSpPr/>
          <p:nvPr/>
        </p:nvSpPr>
        <p:spPr>
          <a:xfrm>
            <a:off x="5150839" y="1306234"/>
            <a:ext cx="3825893" cy="35556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7C1AAA-8EE5-9541-86E7-80080223C341}"/>
              </a:ext>
            </a:extLst>
          </p:cNvPr>
          <p:cNvSpPr txBox="1"/>
          <p:nvPr/>
        </p:nvSpPr>
        <p:spPr>
          <a:xfrm>
            <a:off x="173895" y="2699202"/>
            <a:ext cx="4102405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9</a:t>
            </a:r>
            <a:r>
              <a:rPr kumimoji="1" lang="en-US" altLang="ko-KR" b="1" dirty="0" smtClean="0"/>
              <a:t>.</a:t>
            </a:r>
            <a:r>
              <a:rPr kumimoji="1" lang="ko-KR" altLang="en-US" b="1" dirty="0" smtClean="0"/>
              <a:t> </a:t>
            </a:r>
            <a:r>
              <a:rPr kumimoji="1" lang="en-US" altLang="ko-KR" b="1" dirty="0"/>
              <a:t>8</a:t>
            </a:r>
            <a:r>
              <a:rPr kumimoji="1" lang="ko-KR" altLang="en-US" b="1" dirty="0" smtClean="0"/>
              <a:t>번까지의 </a:t>
            </a:r>
            <a:r>
              <a:rPr kumimoji="1" lang="ko-KR" altLang="en-US" b="1" dirty="0"/>
              <a:t>진행 상황이 </a:t>
            </a:r>
            <a:r>
              <a:rPr kumimoji="1" lang="en-US" altLang="ko-KR" b="1" dirty="0"/>
              <a:t>log</a:t>
            </a:r>
            <a:r>
              <a:rPr kumimoji="1" lang="ko-KR" altLang="en-US" b="1" dirty="0"/>
              <a:t>에 </a:t>
            </a:r>
            <a:r>
              <a:rPr kumimoji="1" lang="ko-KR" altLang="en-US" b="1" dirty="0" smtClean="0"/>
              <a:t>출력</a:t>
            </a:r>
            <a:r>
              <a:rPr kumimoji="1" lang="en-US" altLang="ko-KR" b="1" dirty="0" smtClean="0"/>
              <a:t>.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82010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CC9AF9-B864-9F4B-956E-7F476B02531C}"/>
              </a:ext>
            </a:extLst>
          </p:cNvPr>
          <p:cNvGrpSpPr/>
          <p:nvPr/>
        </p:nvGrpSpPr>
        <p:grpSpPr>
          <a:xfrm>
            <a:off x="489854" y="-97749"/>
            <a:ext cx="4920251" cy="1440000"/>
            <a:chOff x="489854" y="-97749"/>
            <a:chExt cx="4920251" cy="1139542"/>
          </a:xfrm>
        </p:grpSpPr>
        <p:sp>
          <p:nvSpPr>
            <p:cNvPr id="9" name="오각형[P] 8">
              <a:extLst>
                <a:ext uri="{FF2B5EF4-FFF2-40B4-BE49-F238E27FC236}">
                  <a16:creationId xmlns:a16="http://schemas.microsoft.com/office/drawing/2014/main" id="{F2225762-090A-6C49-AC58-DB7F311B49FA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D33A7671-6F84-A84E-8DC6-130F5D54D0E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0C5B22-75E4-F44F-9E69-3617C1D0E489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C376CB-EB99-3444-859F-FA2728EFDDBB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오각형[P] 13">
              <a:extLst>
                <a:ext uri="{FF2B5EF4-FFF2-40B4-BE49-F238E27FC236}">
                  <a16:creationId xmlns:a16="http://schemas.microsoft.com/office/drawing/2014/main" id="{A6CA0615-4EBF-5341-A485-CCE4778CABC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264046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소개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세부 내용</a:t>
            </a:r>
            <a:endParaRPr kumimoji="1" lang="en-US" altLang="ko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</p:spTree>
    <p:extLst>
      <p:ext uri="{BB962C8B-B14F-4D97-AF65-F5344CB8AC3E}">
        <p14:creationId xmlns:p14="http://schemas.microsoft.com/office/powerpoint/2010/main" val="26937234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CC9AF9-B864-9F4B-956E-7F476B02531C}"/>
              </a:ext>
            </a:extLst>
          </p:cNvPr>
          <p:cNvGrpSpPr/>
          <p:nvPr/>
        </p:nvGrpSpPr>
        <p:grpSpPr>
          <a:xfrm>
            <a:off x="489854" y="-97749"/>
            <a:ext cx="4920251" cy="1440000"/>
            <a:chOff x="489854" y="-97749"/>
            <a:chExt cx="4920251" cy="1139542"/>
          </a:xfrm>
        </p:grpSpPr>
        <p:sp>
          <p:nvSpPr>
            <p:cNvPr id="9" name="오각형[P] 8">
              <a:extLst>
                <a:ext uri="{FF2B5EF4-FFF2-40B4-BE49-F238E27FC236}">
                  <a16:creationId xmlns:a16="http://schemas.microsoft.com/office/drawing/2014/main" id="{F2225762-090A-6C49-AC58-DB7F311B49FA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D33A7671-6F84-A84E-8DC6-130F5D54D0E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0C5B22-75E4-F44F-9E69-3617C1D0E489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C376CB-EB99-3444-859F-FA2728EFDDBB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오각형[P] 13">
              <a:extLst>
                <a:ext uri="{FF2B5EF4-FFF2-40B4-BE49-F238E27FC236}">
                  <a16:creationId xmlns:a16="http://schemas.microsoft.com/office/drawing/2014/main" id="{A6CA0615-4EBF-5341-A485-CCE4778CABC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396775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세부 내용 소개</a:t>
            </a:r>
            <a:endParaRPr kumimoji="1" lang="en-US" altLang="ko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</p:spTree>
    <p:extLst>
      <p:ext uri="{BB962C8B-B14F-4D97-AF65-F5344CB8AC3E}">
        <p14:creationId xmlns:p14="http://schemas.microsoft.com/office/powerpoint/2010/main" val="29614069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264046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8ED837-B7D0-464D-B489-BABBC6ECAA51}"/>
              </a:ext>
            </a:extLst>
          </p:cNvPr>
          <p:cNvSpPr/>
          <p:nvPr/>
        </p:nvSpPr>
        <p:spPr>
          <a:xfrm>
            <a:off x="9290620" y="2214086"/>
            <a:ext cx="2427514" cy="2351147"/>
          </a:xfrm>
          <a:prstGeom prst="rect">
            <a:avLst/>
          </a:prstGeom>
          <a:solidFill>
            <a:schemeClr val="bg1"/>
          </a:solidFill>
          <a:ln w="19050" cmpd="dbl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프로그램의 진행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>
                <a:solidFill>
                  <a:srgbClr val="FF0000"/>
                </a:solidFill>
              </a:rPr>
              <a:t>주요 함수 </a:t>
            </a:r>
            <a:r>
              <a:rPr kumimoji="1" lang="ko-KR" altLang="en-US" b="1" dirty="0" smtClean="0">
                <a:solidFill>
                  <a:srgbClr val="FF0000"/>
                </a:solidFill>
              </a:rPr>
              <a:t>설명</a:t>
            </a:r>
            <a:endParaRPr kumimoji="1" lang="en-US" altLang="ko-KR" b="1" dirty="0" smtClean="0">
              <a:solidFill>
                <a:srgbClr val="FF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 smtClean="0">
                <a:solidFill>
                  <a:schemeClr val="tx1"/>
                </a:solidFill>
              </a:rPr>
              <a:t>패킷 </a:t>
            </a:r>
            <a:r>
              <a:rPr kumimoji="1" lang="en-US" altLang="ko-KR" b="1" dirty="0" smtClean="0">
                <a:solidFill>
                  <a:schemeClr val="tx1"/>
                </a:solidFill>
              </a:rPr>
              <a:t>&amp; </a:t>
            </a:r>
            <a:r>
              <a:rPr kumimoji="1" lang="ko-KR" altLang="en-US" b="1" dirty="0" smtClean="0">
                <a:solidFill>
                  <a:schemeClr val="tx1"/>
                </a:solidFill>
              </a:rPr>
              <a:t>시그널 설명</a:t>
            </a:r>
            <a:endParaRPr kumimoji="1" lang="en-US" altLang="ko-KR" b="1" dirty="0" smtClean="0">
              <a:solidFill>
                <a:schemeClr val="tx1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ko-KR" b="1" dirty="0" smtClean="0">
                <a:solidFill>
                  <a:sysClr val="windowText" lastClr="000000"/>
                </a:solidFill>
              </a:rPr>
              <a:t>Server – Client </a:t>
            </a:r>
            <a:r>
              <a:rPr kumimoji="1" lang="ko-KR" altLang="en-US" b="1" dirty="0" smtClean="0">
                <a:solidFill>
                  <a:sysClr val="windowText" lastClr="000000"/>
                </a:solidFill>
              </a:rPr>
              <a:t>관계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D101E3D7-E09D-0E4D-A934-9F8B0809B370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 flipV="1">
            <a:off x="6529673" y="3389660"/>
            <a:ext cx="276094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C2F6DE-FBF4-7B40-8973-51E4F13391A5}"/>
              </a:ext>
            </a:extLst>
          </p:cNvPr>
          <p:cNvSpPr/>
          <p:nvPr/>
        </p:nvSpPr>
        <p:spPr>
          <a:xfrm>
            <a:off x="1175657" y="4103913"/>
            <a:ext cx="4550229" cy="1175657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1F8A32-52ED-674F-A915-02D6929C57DC}"/>
              </a:ext>
            </a:extLst>
          </p:cNvPr>
          <p:cNvSpPr/>
          <p:nvPr/>
        </p:nvSpPr>
        <p:spPr>
          <a:xfrm>
            <a:off x="1186544" y="1541134"/>
            <a:ext cx="4550229" cy="998371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02A5EF-2E1B-5049-9C34-5FB4184E6D64}"/>
              </a:ext>
            </a:extLst>
          </p:cNvPr>
          <p:cNvSpPr txBox="1"/>
          <p:nvPr/>
        </p:nvSpPr>
        <p:spPr>
          <a:xfrm>
            <a:off x="1186544" y="2881829"/>
            <a:ext cx="534312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b="1" dirty="0"/>
              <a:t>세부</a:t>
            </a:r>
            <a:r>
              <a:rPr kumimoji="1" lang="ko-KR" altLang="en-US" sz="6000" b="1" dirty="0"/>
              <a:t> 내용 소개</a:t>
            </a:r>
            <a:endParaRPr kumimoji="1" lang="ko-Kore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29541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1137620" y="-40007"/>
            <a:ext cx="362471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 smtClean="0"/>
              <a:t>주요 </a:t>
            </a:r>
            <a:r>
              <a:rPr kumimoji="1" lang="ko-KR" altLang="en-US" sz="4000" b="1" dirty="0"/>
              <a:t>함수 </a:t>
            </a:r>
            <a:r>
              <a:rPr kumimoji="1" lang="ko-KR" altLang="en-US" sz="4000" b="1" dirty="0" smtClean="0"/>
              <a:t>설명</a:t>
            </a:r>
            <a:endParaRPr kumimoji="1" lang="en-US" altLang="ko-KR" sz="4000" b="1" dirty="0" smtClean="0"/>
          </a:p>
          <a:p>
            <a:r>
              <a:rPr kumimoji="1" lang="en-US" altLang="ko-KR" sz="4000" b="1" dirty="0"/>
              <a:t> </a:t>
            </a:r>
            <a:r>
              <a:rPr kumimoji="1" lang="en-US" altLang="ko-KR" sz="4000" b="1" dirty="0" smtClean="0"/>
              <a:t>     (</a:t>
            </a:r>
            <a:r>
              <a:rPr kumimoji="1" lang="ko-KR" altLang="en-US" sz="4000" b="1" dirty="0" smtClean="0"/>
              <a:t>서버</a:t>
            </a:r>
            <a:r>
              <a:rPr kumimoji="1" lang="en-US" altLang="ko-KR" sz="4000" b="1" dirty="0" smtClean="0"/>
              <a:t>)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137E7E6-D5AA-45F1-BE86-2591D0716995}"/>
              </a:ext>
            </a:extLst>
          </p:cNvPr>
          <p:cNvSpPr txBox="1"/>
          <p:nvPr/>
        </p:nvSpPr>
        <p:spPr>
          <a:xfrm>
            <a:off x="2788024" y="2278786"/>
            <a:ext cx="6562164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err="1" smtClean="0"/>
              <a:t>server_roll_and_go</a:t>
            </a:r>
            <a:r>
              <a:rPr lang="en-US" altLang="ko-KR" sz="2500" b="1" dirty="0"/>
              <a:t>()</a:t>
            </a:r>
          </a:p>
          <a:p>
            <a:pPr algn="ctr"/>
            <a:r>
              <a:rPr lang="ko-KR" altLang="en-US" sz="1500" dirty="0" smtClean="0"/>
              <a:t>턴플레이어로부터 주사위 값</a:t>
            </a:r>
            <a:r>
              <a:rPr lang="en-US" altLang="ko-KR" sz="1500" dirty="0"/>
              <a:t>, </a:t>
            </a:r>
            <a:r>
              <a:rPr lang="ko-KR" altLang="en-US" sz="1500" dirty="0" smtClean="0"/>
              <a:t>선택 값</a:t>
            </a:r>
            <a:r>
              <a:rPr lang="en-US" altLang="ko-KR" sz="1500" dirty="0"/>
              <a:t>, </a:t>
            </a:r>
            <a:r>
              <a:rPr lang="ko-KR" altLang="en-US" sz="1500" dirty="0" smtClean="0"/>
              <a:t>위치 값을 받아서 패킷에 세팅한 뒤</a:t>
            </a:r>
            <a:r>
              <a:rPr lang="en-US" altLang="ko-KR" sz="1500" dirty="0" smtClean="0"/>
              <a:t>,</a:t>
            </a:r>
            <a:r>
              <a:rPr lang="ko-KR" altLang="en-US" sz="1500" dirty="0" smtClean="0"/>
              <a:t> </a:t>
            </a:r>
            <a:endParaRPr lang="en-US" altLang="ko-KR" sz="1500" dirty="0" smtClean="0"/>
          </a:p>
          <a:p>
            <a:pPr algn="ctr"/>
            <a:r>
              <a:rPr lang="ko-KR" altLang="en-US" sz="1500" dirty="0" smtClean="0"/>
              <a:t>각 플레이어에게 전송하는 함수</a:t>
            </a:r>
            <a:endParaRPr lang="en-US" altLang="ko-KR" sz="2000" dirty="0"/>
          </a:p>
          <a:p>
            <a:pPr algn="ctr"/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42A5DC-9C0F-4FD5-8575-CB56645F30E9}"/>
              </a:ext>
            </a:extLst>
          </p:cNvPr>
          <p:cNvSpPr txBox="1"/>
          <p:nvPr/>
        </p:nvSpPr>
        <p:spPr>
          <a:xfrm>
            <a:off x="387241" y="3361892"/>
            <a:ext cx="1128304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err="1"/>
              <a:t>s</a:t>
            </a:r>
            <a:r>
              <a:rPr lang="en-US" altLang="ko-KR" sz="2500" b="1" dirty="0" err="1" smtClean="0"/>
              <a:t>erver_game_infer</a:t>
            </a:r>
            <a:r>
              <a:rPr lang="en-US" altLang="ko-KR" sz="2500" b="1" dirty="0"/>
              <a:t>()</a:t>
            </a:r>
          </a:p>
          <a:p>
            <a:pPr algn="ctr"/>
            <a:r>
              <a:rPr lang="ko-KR" altLang="en-US" sz="1500" dirty="0" smtClean="0"/>
              <a:t>턴플레이어로부터 추리 정보를 받아 패킷에 세팅한 뒤</a:t>
            </a:r>
            <a:r>
              <a:rPr lang="en-US" altLang="ko-KR" sz="1500" dirty="0"/>
              <a:t>,</a:t>
            </a:r>
            <a:endParaRPr lang="en-US" altLang="ko-KR" sz="1500" dirty="0" smtClean="0"/>
          </a:p>
          <a:p>
            <a:pPr algn="ctr"/>
            <a:r>
              <a:rPr lang="ko-KR" altLang="en-US" sz="1500" dirty="0" smtClean="0"/>
              <a:t>각 플레이어에게 전송하고</a:t>
            </a:r>
            <a:r>
              <a:rPr lang="en-US" altLang="ko-KR" sz="1500" dirty="0" smtClean="0"/>
              <a:t>,</a:t>
            </a:r>
            <a:r>
              <a:rPr lang="ko-KR" altLang="en-US" sz="1500" dirty="0" smtClean="0"/>
              <a:t> 이 후</a:t>
            </a:r>
            <a:r>
              <a:rPr lang="en-US" altLang="ko-KR" sz="1500" dirty="0"/>
              <a:t> </a:t>
            </a:r>
            <a:r>
              <a:rPr lang="ko-KR" altLang="en-US" sz="1500" dirty="0" smtClean="0"/>
              <a:t>단서 </a:t>
            </a:r>
            <a:r>
              <a:rPr lang="ko-KR" altLang="en-US" sz="1500" dirty="0"/>
              <a:t>송수신 과정을 처리하는 함수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83E11D-B088-48F2-B2D4-3317483D3C77}"/>
              </a:ext>
            </a:extLst>
          </p:cNvPr>
          <p:cNvSpPr txBox="1"/>
          <p:nvPr/>
        </p:nvSpPr>
        <p:spPr>
          <a:xfrm>
            <a:off x="401170" y="1236464"/>
            <a:ext cx="1128304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err="1"/>
              <a:t>s</a:t>
            </a:r>
            <a:r>
              <a:rPr lang="en-US" altLang="ko-KR" sz="2500" b="1" dirty="0" err="1" smtClean="0"/>
              <a:t>erver_game_init</a:t>
            </a:r>
            <a:r>
              <a:rPr lang="en-US" altLang="ko-KR" sz="2500" b="1" dirty="0"/>
              <a:t>()</a:t>
            </a:r>
          </a:p>
          <a:p>
            <a:pPr algn="ctr"/>
            <a:r>
              <a:rPr lang="ko-KR" altLang="en-US" sz="1500" dirty="0" smtClean="0"/>
              <a:t>게임의 전반적인 초기 정보를 세팅하는 </a:t>
            </a:r>
            <a:r>
              <a:rPr lang="ko-KR" altLang="en-US" sz="1500" dirty="0"/>
              <a:t>함수</a:t>
            </a:r>
            <a:endParaRPr lang="en-US" altLang="ko-KR" sz="1500" dirty="0"/>
          </a:p>
          <a:p>
            <a:pPr algn="ctr"/>
            <a:r>
              <a:rPr lang="ko-KR" altLang="en-US" sz="1500" dirty="0" smtClean="0"/>
              <a:t>서버에서 플레이어 </a:t>
            </a:r>
            <a:r>
              <a:rPr lang="en-US" altLang="ko-KR" sz="1500" dirty="0"/>
              <a:t>4</a:t>
            </a:r>
            <a:r>
              <a:rPr lang="ko-KR" altLang="en-US" sz="1500" dirty="0"/>
              <a:t>명의 </a:t>
            </a:r>
            <a:r>
              <a:rPr lang="ko-KR" altLang="en-US" sz="1500" dirty="0" smtClean="0"/>
              <a:t>초기 정보를 세팅한 뒤</a:t>
            </a:r>
            <a:r>
              <a:rPr lang="en-US" altLang="ko-KR" sz="1500" dirty="0" smtClean="0"/>
              <a:t>,</a:t>
            </a:r>
            <a:r>
              <a:rPr lang="ko-KR" altLang="en-US" sz="1500" dirty="0" smtClean="0"/>
              <a:t> 패킷에 담아 각 플레이어에게 전송함</a:t>
            </a:r>
            <a:endParaRPr lang="ko-KR" altLang="en-US" sz="15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42A5DC-9C0F-4FD5-8575-CB56645F30E9}"/>
              </a:ext>
            </a:extLst>
          </p:cNvPr>
          <p:cNvSpPr txBox="1"/>
          <p:nvPr/>
        </p:nvSpPr>
        <p:spPr>
          <a:xfrm>
            <a:off x="2707341" y="4500999"/>
            <a:ext cx="664284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err="1"/>
              <a:t>s</a:t>
            </a:r>
            <a:r>
              <a:rPr lang="en-US" altLang="ko-KR" sz="2500" b="1" dirty="0" err="1" smtClean="0"/>
              <a:t>erver_game_next_turn</a:t>
            </a:r>
            <a:r>
              <a:rPr lang="en-US" altLang="ko-KR" sz="2500" b="1" dirty="0" smtClean="0"/>
              <a:t>()</a:t>
            </a:r>
            <a:endParaRPr lang="en-US" altLang="ko-KR" sz="2500" b="1" dirty="0"/>
          </a:p>
          <a:p>
            <a:pPr algn="ctr"/>
            <a:r>
              <a:rPr lang="ko-KR" altLang="en-US" sz="1500" dirty="0" smtClean="0"/>
              <a:t>다음 턴 플레이어가 누구인지에 대한 정보를 패킷에 세팅한 뒤</a:t>
            </a:r>
            <a:r>
              <a:rPr lang="en-US" altLang="ko-KR" sz="1500" dirty="0" smtClean="0"/>
              <a:t>,</a:t>
            </a:r>
          </a:p>
          <a:p>
            <a:pPr algn="ctr"/>
            <a:r>
              <a:rPr lang="ko-KR" altLang="en-US" sz="1500" dirty="0" smtClean="0"/>
              <a:t>각 플레이어에게 전송하는 함수</a:t>
            </a:r>
            <a:endParaRPr lang="ko-KR" altLang="en-US" sz="1500" dirty="0"/>
          </a:p>
        </p:txBody>
      </p:sp>
      <p:cxnSp>
        <p:nvCxnSpPr>
          <p:cNvPr id="9" name="꺾인 연결선 8"/>
          <p:cNvCxnSpPr>
            <a:stCxn id="5" idx="3"/>
            <a:endCxn id="13" idx="3"/>
          </p:cNvCxnSpPr>
          <p:nvPr/>
        </p:nvCxnSpPr>
        <p:spPr>
          <a:xfrm>
            <a:off x="9350188" y="2840478"/>
            <a:ext cx="12700" cy="2129881"/>
          </a:xfrm>
          <a:prstGeom prst="bentConnector3">
            <a:avLst>
              <a:gd name="adj1" fmla="val 1800000"/>
            </a:avLst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673714" y="3513117"/>
            <a:ext cx="12371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 smtClean="0"/>
              <a:t>LOOP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7563868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1137620" y="-40007"/>
            <a:ext cx="366158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 smtClean="0"/>
              <a:t>주요 </a:t>
            </a:r>
            <a:r>
              <a:rPr kumimoji="1" lang="ko-KR" altLang="en-US" sz="4000" b="1" dirty="0"/>
              <a:t>함수 </a:t>
            </a:r>
            <a:r>
              <a:rPr kumimoji="1" lang="ko-KR" altLang="en-US" sz="4000" b="1" dirty="0" smtClean="0"/>
              <a:t>설명</a:t>
            </a:r>
            <a:endParaRPr kumimoji="1" lang="en-US" altLang="ko-KR" sz="4000" b="1" dirty="0" smtClean="0"/>
          </a:p>
          <a:p>
            <a:r>
              <a:rPr kumimoji="1" lang="en-US" altLang="ko-KR" sz="4000" b="1" dirty="0"/>
              <a:t> </a:t>
            </a:r>
            <a:r>
              <a:rPr kumimoji="1" lang="en-US" altLang="ko-KR" sz="4000" b="1" dirty="0" smtClean="0"/>
              <a:t> (</a:t>
            </a:r>
            <a:r>
              <a:rPr kumimoji="1" lang="ko-KR" altLang="en-US" sz="4000" b="1" dirty="0" smtClean="0"/>
              <a:t>클라이언트</a:t>
            </a:r>
            <a:r>
              <a:rPr kumimoji="1" lang="en-US" altLang="ko-KR" sz="4000" b="1" dirty="0" smtClean="0"/>
              <a:t>)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137E7E6-D5AA-45F1-BE86-2591D0716995}"/>
              </a:ext>
            </a:extLst>
          </p:cNvPr>
          <p:cNvSpPr txBox="1"/>
          <p:nvPr/>
        </p:nvSpPr>
        <p:spPr>
          <a:xfrm>
            <a:off x="948906" y="2820420"/>
            <a:ext cx="943415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err="1" smtClean="0"/>
              <a:t>client_roll_and_go</a:t>
            </a:r>
            <a:r>
              <a:rPr lang="en-US" altLang="ko-KR" sz="2500" b="1" dirty="0"/>
              <a:t>()</a:t>
            </a:r>
          </a:p>
          <a:p>
            <a:pPr algn="ctr"/>
            <a:r>
              <a:rPr lang="ko-KR" altLang="en-US" sz="1500" dirty="0" smtClean="0"/>
              <a:t>  주사위 값</a:t>
            </a:r>
            <a:r>
              <a:rPr lang="en-US" altLang="ko-KR" sz="1500" dirty="0"/>
              <a:t>, </a:t>
            </a:r>
            <a:r>
              <a:rPr lang="ko-KR" altLang="en-US" sz="1500" dirty="0" smtClean="0"/>
              <a:t>선택 값</a:t>
            </a:r>
            <a:r>
              <a:rPr lang="en-US" altLang="ko-KR" sz="1500" dirty="0"/>
              <a:t>, </a:t>
            </a:r>
            <a:r>
              <a:rPr lang="ko-KR" altLang="en-US" sz="1500" dirty="0" smtClean="0"/>
              <a:t>위치 값을 생성하여 패킷에 담은 뒤</a:t>
            </a:r>
            <a:r>
              <a:rPr lang="en-US" altLang="ko-KR" sz="1500" dirty="0"/>
              <a:t>,</a:t>
            </a:r>
            <a:r>
              <a:rPr lang="ko-KR" altLang="en-US" sz="1500" dirty="0" smtClean="0"/>
              <a:t> </a:t>
            </a:r>
            <a:endParaRPr lang="en-US" altLang="ko-KR" sz="1500" dirty="0" smtClean="0"/>
          </a:p>
          <a:p>
            <a:pPr algn="ctr"/>
            <a:r>
              <a:rPr lang="ko-KR" altLang="en-US" sz="1500" dirty="0" smtClean="0"/>
              <a:t>서버에 전송하는 함수</a:t>
            </a:r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42A5DC-9C0F-4FD5-8575-CB56645F30E9}"/>
              </a:ext>
            </a:extLst>
          </p:cNvPr>
          <p:cNvSpPr txBox="1"/>
          <p:nvPr/>
        </p:nvSpPr>
        <p:spPr>
          <a:xfrm>
            <a:off x="855134" y="4002772"/>
            <a:ext cx="952793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err="1" smtClean="0"/>
              <a:t>client_game_infer</a:t>
            </a:r>
            <a:r>
              <a:rPr lang="en-US" altLang="ko-KR" sz="2500" b="1" dirty="0" smtClean="0"/>
              <a:t>()</a:t>
            </a:r>
          </a:p>
          <a:p>
            <a:r>
              <a:rPr lang="ko-KR" altLang="en-US" sz="1500" dirty="0" smtClean="0"/>
              <a:t>                 턴플레이어인 경우 </a:t>
            </a:r>
            <a:r>
              <a:rPr lang="en-US" altLang="ko-KR" sz="1500" dirty="0" smtClean="0"/>
              <a:t>: </a:t>
            </a:r>
            <a:r>
              <a:rPr lang="ko-KR" altLang="en-US" sz="1500" dirty="0" smtClean="0"/>
              <a:t>추리 정보를 선택한 뒤 패킷에 담아서 서버에 전송하고 이후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단서를 기다림</a:t>
            </a:r>
            <a:endParaRPr lang="en-US" altLang="ko-KR" sz="1500" dirty="0" smtClean="0"/>
          </a:p>
          <a:p>
            <a:r>
              <a:rPr lang="ko-KR" altLang="en-US" sz="1500" dirty="0" smtClean="0"/>
              <a:t>                 턴플레이어가 아닌 경우</a:t>
            </a:r>
            <a:r>
              <a:rPr lang="en-US" altLang="ko-KR" sz="1500" dirty="0" smtClean="0"/>
              <a:t>: </a:t>
            </a:r>
            <a:r>
              <a:rPr lang="ko-KR" altLang="en-US" sz="1500" dirty="0" smtClean="0"/>
              <a:t>서버로부터 라우팅 된 추리 정보를 받아 확인한 뒤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단서를 제출</a:t>
            </a:r>
            <a:endParaRPr lang="ko-KR" altLang="en-US" sz="15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83E11D-B088-48F2-B2D4-3317483D3C77}"/>
              </a:ext>
            </a:extLst>
          </p:cNvPr>
          <p:cNvSpPr txBox="1"/>
          <p:nvPr/>
        </p:nvSpPr>
        <p:spPr>
          <a:xfrm>
            <a:off x="-158353" y="1643327"/>
            <a:ext cx="1131490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 err="1" smtClean="0"/>
              <a:t>client_game_init</a:t>
            </a:r>
            <a:r>
              <a:rPr lang="en-US" altLang="ko-KR" sz="2500" b="1" dirty="0"/>
              <a:t>()</a:t>
            </a:r>
          </a:p>
          <a:p>
            <a:pPr algn="ctr"/>
            <a:r>
              <a:rPr lang="ko-KR" altLang="en-US" sz="1500" dirty="0" smtClean="0"/>
              <a:t>서버에서 받은 초기화 정보가 담긴 패킷으로 </a:t>
            </a:r>
            <a:endParaRPr lang="en-US" altLang="ko-KR" sz="1500" dirty="0" smtClean="0"/>
          </a:p>
          <a:p>
            <a:pPr algn="ctr"/>
            <a:r>
              <a:rPr lang="ko-KR" altLang="en-US" sz="1500" dirty="0" smtClean="0"/>
              <a:t>게임의 정보를 초기화하는 함수 </a:t>
            </a:r>
            <a:endParaRPr lang="en-US" altLang="ko-KR" sz="1500" dirty="0" smtClean="0"/>
          </a:p>
        </p:txBody>
      </p:sp>
      <p:cxnSp>
        <p:nvCxnSpPr>
          <p:cNvPr id="9" name="꺾인 연결선 8"/>
          <p:cNvCxnSpPr>
            <a:stCxn id="5" idx="3"/>
            <a:endCxn id="14" idx="3"/>
          </p:cNvCxnSpPr>
          <p:nvPr/>
        </p:nvCxnSpPr>
        <p:spPr>
          <a:xfrm>
            <a:off x="10383063" y="3289780"/>
            <a:ext cx="1" cy="1182352"/>
          </a:xfrm>
          <a:prstGeom prst="bentConnector3">
            <a:avLst>
              <a:gd name="adj1" fmla="val 22860100000"/>
            </a:avLst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0623059" y="3603957"/>
            <a:ext cx="12371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 smtClean="0"/>
              <a:t>LOOP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84061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CC9AF9-B864-9F4B-956E-7F476B02531C}"/>
              </a:ext>
            </a:extLst>
          </p:cNvPr>
          <p:cNvGrpSpPr/>
          <p:nvPr/>
        </p:nvGrpSpPr>
        <p:grpSpPr>
          <a:xfrm>
            <a:off x="489854" y="-97749"/>
            <a:ext cx="4920251" cy="1440000"/>
            <a:chOff x="489854" y="-97749"/>
            <a:chExt cx="4920251" cy="1139542"/>
          </a:xfrm>
        </p:grpSpPr>
        <p:sp>
          <p:nvSpPr>
            <p:cNvPr id="9" name="오각형[P] 8">
              <a:extLst>
                <a:ext uri="{FF2B5EF4-FFF2-40B4-BE49-F238E27FC236}">
                  <a16:creationId xmlns:a16="http://schemas.microsoft.com/office/drawing/2014/main" id="{F2225762-090A-6C49-AC58-DB7F311B49FA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D33A7671-6F84-A84E-8DC6-130F5D54D0E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0C5B22-75E4-F44F-9E69-3617C1D0E489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C376CB-EB99-3444-859F-FA2728EFDDBB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오각형[P] 13">
              <a:extLst>
                <a:ext uri="{FF2B5EF4-FFF2-40B4-BE49-F238E27FC236}">
                  <a16:creationId xmlns:a16="http://schemas.microsoft.com/office/drawing/2014/main" id="{A6CA0615-4EBF-5341-A485-CCE4778CABC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396775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세부 내용 소개</a:t>
            </a:r>
            <a:endParaRPr kumimoji="1" lang="en-US" altLang="ko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</p:spTree>
    <p:extLst>
      <p:ext uri="{BB962C8B-B14F-4D97-AF65-F5344CB8AC3E}">
        <p14:creationId xmlns:p14="http://schemas.microsoft.com/office/powerpoint/2010/main" val="10040644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264046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8ED837-B7D0-464D-B489-BABBC6ECAA51}"/>
              </a:ext>
            </a:extLst>
          </p:cNvPr>
          <p:cNvSpPr/>
          <p:nvPr/>
        </p:nvSpPr>
        <p:spPr>
          <a:xfrm>
            <a:off x="9290620" y="2214086"/>
            <a:ext cx="2427514" cy="2351147"/>
          </a:xfrm>
          <a:prstGeom prst="rect">
            <a:avLst/>
          </a:prstGeom>
          <a:solidFill>
            <a:schemeClr val="bg1"/>
          </a:solidFill>
          <a:ln w="19050" cmpd="dbl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프로그램의 진행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>
                <a:solidFill>
                  <a:schemeClr val="tx1"/>
                </a:solidFill>
              </a:rPr>
              <a:t>주요 함수 </a:t>
            </a:r>
            <a:r>
              <a:rPr kumimoji="1" lang="ko-KR" altLang="en-US" b="1" dirty="0" smtClean="0">
                <a:solidFill>
                  <a:schemeClr val="tx1"/>
                </a:solidFill>
              </a:rPr>
              <a:t>설명</a:t>
            </a:r>
            <a:endParaRPr kumimoji="1" lang="en-US" altLang="ko-KR" b="1" dirty="0" smtClean="0">
              <a:solidFill>
                <a:schemeClr val="tx1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 smtClean="0">
                <a:solidFill>
                  <a:srgbClr val="FF0000"/>
                </a:solidFill>
              </a:rPr>
              <a:t>패킷 </a:t>
            </a:r>
            <a:r>
              <a:rPr kumimoji="1" lang="en-US" altLang="ko-KR" b="1" dirty="0" smtClean="0">
                <a:solidFill>
                  <a:srgbClr val="FF0000"/>
                </a:solidFill>
              </a:rPr>
              <a:t>&amp; </a:t>
            </a:r>
            <a:r>
              <a:rPr kumimoji="1" lang="ko-KR" altLang="en-US" b="1" dirty="0" smtClean="0">
                <a:solidFill>
                  <a:srgbClr val="FF0000"/>
                </a:solidFill>
              </a:rPr>
              <a:t>시그널 설명</a:t>
            </a:r>
            <a:endParaRPr kumimoji="1" lang="en-US" altLang="ko-KR" b="1" dirty="0" smtClean="0">
              <a:solidFill>
                <a:srgbClr val="FF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ko-KR" b="1" dirty="0" smtClean="0">
                <a:solidFill>
                  <a:sysClr val="windowText" lastClr="000000"/>
                </a:solidFill>
              </a:rPr>
              <a:t>Server – Client </a:t>
            </a:r>
            <a:r>
              <a:rPr kumimoji="1" lang="ko-KR" altLang="en-US" b="1" dirty="0" smtClean="0">
                <a:solidFill>
                  <a:sysClr val="windowText" lastClr="000000"/>
                </a:solidFill>
              </a:rPr>
              <a:t>관계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D101E3D7-E09D-0E4D-A934-9F8B0809B370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 flipV="1">
            <a:off x="6529673" y="3389660"/>
            <a:ext cx="276094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C2F6DE-FBF4-7B40-8973-51E4F13391A5}"/>
              </a:ext>
            </a:extLst>
          </p:cNvPr>
          <p:cNvSpPr/>
          <p:nvPr/>
        </p:nvSpPr>
        <p:spPr>
          <a:xfrm>
            <a:off x="1175657" y="4103913"/>
            <a:ext cx="4550229" cy="1175657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1F8A32-52ED-674F-A915-02D6929C57DC}"/>
              </a:ext>
            </a:extLst>
          </p:cNvPr>
          <p:cNvSpPr/>
          <p:nvPr/>
        </p:nvSpPr>
        <p:spPr>
          <a:xfrm>
            <a:off x="1186544" y="1541134"/>
            <a:ext cx="4550229" cy="998371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02A5EF-2E1B-5049-9C34-5FB4184E6D64}"/>
              </a:ext>
            </a:extLst>
          </p:cNvPr>
          <p:cNvSpPr txBox="1"/>
          <p:nvPr/>
        </p:nvSpPr>
        <p:spPr>
          <a:xfrm>
            <a:off x="1186544" y="2881829"/>
            <a:ext cx="534312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b="1" dirty="0"/>
              <a:t>세부</a:t>
            </a:r>
            <a:r>
              <a:rPr kumimoji="1" lang="ko-KR" altLang="en-US" sz="6000" b="1" dirty="0"/>
              <a:t> 내용 소개</a:t>
            </a:r>
            <a:endParaRPr kumimoji="1" lang="ko-Kore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38132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b="1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1747630" y="-8569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000" b="1" dirty="0"/>
              <a:t>사용 패킷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20D0C3C1-59B4-4966-86F2-DE54CD51EB9D}"/>
              </a:ext>
            </a:extLst>
          </p:cNvPr>
          <p:cNvGrpSpPr/>
          <p:nvPr/>
        </p:nvGrpSpPr>
        <p:grpSpPr>
          <a:xfrm>
            <a:off x="222487" y="1897206"/>
            <a:ext cx="11853682" cy="3384185"/>
            <a:chOff x="222487" y="1897206"/>
            <a:chExt cx="11853682" cy="3384185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id="{6D224D87-826A-4FBA-9568-A288248AA96A}"/>
                </a:ext>
              </a:extLst>
            </p:cNvPr>
            <p:cNvGrpSpPr/>
            <p:nvPr/>
          </p:nvGrpSpPr>
          <p:grpSpPr>
            <a:xfrm>
              <a:off x="222487" y="1897206"/>
              <a:ext cx="11853682" cy="3384185"/>
              <a:chOff x="222487" y="1997874"/>
              <a:chExt cx="11853682" cy="3384185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9CAB869B-D32E-46E7-BCDD-EC0CA671DBAB}"/>
                  </a:ext>
                </a:extLst>
              </p:cNvPr>
              <p:cNvSpPr/>
              <p:nvPr/>
            </p:nvSpPr>
            <p:spPr>
              <a:xfrm>
                <a:off x="1063557" y="2774512"/>
                <a:ext cx="841070" cy="883742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90D71B81-BDB3-4C63-A0EE-8AA7DD8FE9A4}"/>
                  </a:ext>
                </a:extLst>
              </p:cNvPr>
              <p:cNvSpPr/>
              <p:nvPr/>
            </p:nvSpPr>
            <p:spPr>
              <a:xfrm>
                <a:off x="1892724" y="2774512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dirty="0"/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A6BF4D0-40A7-4CBB-B277-3459A4AC1FCF}"/>
                  </a:ext>
                </a:extLst>
              </p:cNvPr>
              <p:cNvSpPr/>
              <p:nvPr/>
            </p:nvSpPr>
            <p:spPr>
              <a:xfrm>
                <a:off x="2733794" y="2774512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9AB567DC-6321-43CD-9B93-48A92FB9136E}"/>
                  </a:ext>
                </a:extLst>
              </p:cNvPr>
              <p:cNvSpPr/>
              <p:nvPr/>
            </p:nvSpPr>
            <p:spPr>
              <a:xfrm>
                <a:off x="3554572" y="2774512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9622FC16-0231-4018-B0A4-A147D48BD619}"/>
                  </a:ext>
                </a:extLst>
              </p:cNvPr>
              <p:cNvSpPr/>
              <p:nvPr/>
            </p:nvSpPr>
            <p:spPr>
              <a:xfrm>
                <a:off x="4375350" y="2780657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25DFDCF8-2ECA-4D5D-B43F-0CA3997C7C94}"/>
                  </a:ext>
                </a:extLst>
              </p:cNvPr>
              <p:cNvSpPr/>
              <p:nvPr/>
            </p:nvSpPr>
            <p:spPr>
              <a:xfrm>
                <a:off x="5216420" y="2780657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B26020EF-A483-44AC-8042-57EDC257F096}"/>
                  </a:ext>
                </a:extLst>
              </p:cNvPr>
              <p:cNvSpPr/>
              <p:nvPr/>
            </p:nvSpPr>
            <p:spPr>
              <a:xfrm>
                <a:off x="6057490" y="2780657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CC8F2F82-3EED-4581-9883-AA7193D97778}"/>
                  </a:ext>
                </a:extLst>
              </p:cNvPr>
              <p:cNvSpPr/>
              <p:nvPr/>
            </p:nvSpPr>
            <p:spPr>
              <a:xfrm>
                <a:off x="6886887" y="2780657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A35BBEDF-71E0-4EF6-A35F-9A9C44809ED8}"/>
                  </a:ext>
                </a:extLst>
              </p:cNvPr>
              <p:cNvSpPr/>
              <p:nvPr/>
            </p:nvSpPr>
            <p:spPr>
              <a:xfrm>
                <a:off x="7725437" y="2780657"/>
                <a:ext cx="841070" cy="883742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4FD2020E-9A9E-46EE-8B18-BA3CD67B9A8C}"/>
                  </a:ext>
                </a:extLst>
              </p:cNvPr>
              <p:cNvSpPr/>
              <p:nvPr/>
            </p:nvSpPr>
            <p:spPr>
              <a:xfrm>
                <a:off x="8563987" y="2780657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E382A294-D90B-45DE-AF99-A4EEFAADB84C}"/>
                  </a:ext>
                </a:extLst>
              </p:cNvPr>
              <p:cNvSpPr/>
              <p:nvPr/>
            </p:nvSpPr>
            <p:spPr>
              <a:xfrm>
                <a:off x="9400098" y="2780657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32133591-FB24-401B-95BE-1723111281F1}"/>
                  </a:ext>
                </a:extLst>
              </p:cNvPr>
              <p:cNvSpPr/>
              <p:nvPr/>
            </p:nvSpPr>
            <p:spPr>
              <a:xfrm>
                <a:off x="10236209" y="2780657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E375C60B-D1DF-481B-B535-561D185BC2C0}"/>
                  </a:ext>
                </a:extLst>
              </p:cNvPr>
              <p:cNvSpPr/>
              <p:nvPr/>
            </p:nvSpPr>
            <p:spPr>
              <a:xfrm>
                <a:off x="11072320" y="2774512"/>
                <a:ext cx="841070" cy="883742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4A80FDD9-2577-4A84-9FF5-2D2E82804124}"/>
                  </a:ext>
                </a:extLst>
              </p:cNvPr>
              <p:cNvSpPr/>
              <p:nvPr/>
            </p:nvSpPr>
            <p:spPr>
              <a:xfrm>
                <a:off x="222487" y="2774512"/>
                <a:ext cx="841070" cy="88374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0A1CFDA6-59E1-4A90-92F0-E69BA5E220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5242" y="2774512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F0D3AE2A-7AA6-44AE-9CCF-00A91BFE18B1}"/>
                  </a:ext>
                </a:extLst>
              </p:cNvPr>
              <p:cNvCxnSpPr/>
              <p:nvPr/>
            </p:nvCxnSpPr>
            <p:spPr>
              <a:xfrm>
                <a:off x="644420" y="2767521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44067D86-0532-44B7-94EB-D41A56B97327}"/>
                  </a:ext>
                </a:extLst>
              </p:cNvPr>
              <p:cNvCxnSpPr/>
              <p:nvPr/>
            </p:nvCxnSpPr>
            <p:spPr>
              <a:xfrm>
                <a:off x="763264" y="2768919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47E449DD-94CE-4970-B669-0C8887512F2D}"/>
                  </a:ext>
                </a:extLst>
              </p:cNvPr>
              <p:cNvCxnSpPr/>
              <p:nvPr/>
            </p:nvCxnSpPr>
            <p:spPr>
              <a:xfrm flipV="1">
                <a:off x="1062785" y="2459372"/>
                <a:ext cx="0" cy="31653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5" name="직선 연결선 54">
                <a:extLst>
                  <a:ext uri="{FF2B5EF4-FFF2-40B4-BE49-F238E27FC236}">
                    <a16:creationId xmlns:a16="http://schemas.microsoft.com/office/drawing/2014/main" id="{1C9D6924-AADF-43FC-9BC3-8F2E8AEFFCD7}"/>
                  </a:ext>
                </a:extLst>
              </p:cNvPr>
              <p:cNvCxnSpPr/>
              <p:nvPr/>
            </p:nvCxnSpPr>
            <p:spPr>
              <a:xfrm flipV="1">
                <a:off x="228259" y="2459372"/>
                <a:ext cx="0" cy="31653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ED9A5EED-B9B9-43B0-BC7E-1E83F61DA206}"/>
                  </a:ext>
                </a:extLst>
              </p:cNvPr>
              <p:cNvSpPr txBox="1"/>
              <p:nvPr/>
            </p:nvSpPr>
            <p:spPr>
              <a:xfrm>
                <a:off x="352347" y="2432975"/>
                <a:ext cx="61908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>
                    <a:solidFill>
                      <a:srgbClr val="FF0000"/>
                    </a:solidFill>
                  </a:rPr>
                  <a:t>info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60" name="직선 화살표 연결선 59">
                <a:extLst>
                  <a:ext uri="{FF2B5EF4-FFF2-40B4-BE49-F238E27FC236}">
                    <a16:creationId xmlns:a16="http://schemas.microsoft.com/office/drawing/2014/main" id="{FA4BD7C0-1F3E-4142-B231-2038F350BF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031" y="3666564"/>
                <a:ext cx="0" cy="138360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5D0FF5B-1ADF-4BBC-84D5-BE0065420D62}"/>
                  </a:ext>
                </a:extLst>
              </p:cNvPr>
              <p:cNvSpPr txBox="1"/>
              <p:nvPr/>
            </p:nvSpPr>
            <p:spPr>
              <a:xfrm>
                <a:off x="414353" y="5074282"/>
                <a:ext cx="15456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/>
                  <a:t>턴플레이어</a:t>
                </a:r>
                <a:r>
                  <a:rPr lang="en-US" altLang="ko-KR" sz="1400" b="1" dirty="0"/>
                  <a:t>(2bit)</a:t>
                </a:r>
                <a:endParaRPr lang="ko-KR" altLang="en-US" b="1" dirty="0"/>
              </a:p>
            </p:txBody>
          </p:sp>
          <p:cxnSp>
            <p:nvCxnSpPr>
              <p:cNvPr id="63" name="직선 화살표 연결선 62">
                <a:extLst>
                  <a:ext uri="{FF2B5EF4-FFF2-40B4-BE49-F238E27FC236}">
                    <a16:creationId xmlns:a16="http://schemas.microsoft.com/office/drawing/2014/main" id="{B08F0226-903D-4BBE-AA16-5AA60BDDBA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3143" y="3642874"/>
                <a:ext cx="0" cy="105496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926E6F68-05BF-40F3-817B-96CC976039E9}"/>
                  </a:ext>
                </a:extLst>
              </p:cNvPr>
              <p:cNvSpPr txBox="1"/>
              <p:nvPr/>
            </p:nvSpPr>
            <p:spPr>
              <a:xfrm>
                <a:off x="567521" y="4732170"/>
                <a:ext cx="142859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/>
                  <a:t>대기 유무</a:t>
                </a:r>
                <a:r>
                  <a:rPr lang="en-US" altLang="ko-KR" sz="1400" b="1" dirty="0"/>
                  <a:t>(1bit)</a:t>
                </a:r>
                <a:endParaRPr lang="ko-KR" altLang="en-US" b="1" dirty="0"/>
              </a:p>
            </p:txBody>
          </p:sp>
          <p:cxnSp>
            <p:nvCxnSpPr>
              <p:cNvPr id="67" name="직선 연결선 66">
                <a:extLst>
                  <a:ext uri="{FF2B5EF4-FFF2-40B4-BE49-F238E27FC236}">
                    <a16:creationId xmlns:a16="http://schemas.microsoft.com/office/drawing/2014/main" id="{71C49313-321D-49C9-B6C1-1B98E1F1EBB9}"/>
                  </a:ext>
                </a:extLst>
              </p:cNvPr>
              <p:cNvCxnSpPr/>
              <p:nvPr/>
            </p:nvCxnSpPr>
            <p:spPr>
              <a:xfrm>
                <a:off x="882108" y="2761928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68" name="직선 화살표 연결선 67">
                <a:extLst>
                  <a:ext uri="{FF2B5EF4-FFF2-40B4-BE49-F238E27FC236}">
                    <a16:creationId xmlns:a16="http://schemas.microsoft.com/office/drawing/2014/main" id="{23E67D53-0D4F-4EC1-9C03-37DA8ECD74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0242" y="3666564"/>
                <a:ext cx="0" cy="81315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7426DB7-B7A8-4A4B-ACDA-856D195EFA9D}"/>
                  </a:ext>
                </a:extLst>
              </p:cNvPr>
              <p:cNvSpPr txBox="1"/>
              <p:nvPr/>
            </p:nvSpPr>
            <p:spPr>
              <a:xfrm>
                <a:off x="769780" y="4437815"/>
                <a:ext cx="10070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/>
                  <a:t>단계</a:t>
                </a:r>
                <a:r>
                  <a:rPr lang="en-US" altLang="ko-KR" sz="1400" b="1" dirty="0"/>
                  <a:t>(1bit)</a:t>
                </a:r>
                <a:endParaRPr lang="ko-KR" altLang="en-US" b="1" dirty="0"/>
              </a:p>
            </p:txBody>
          </p:sp>
          <p:cxnSp>
            <p:nvCxnSpPr>
              <p:cNvPr id="72" name="직선 화살표 연결선 71">
                <a:extLst>
                  <a:ext uri="{FF2B5EF4-FFF2-40B4-BE49-F238E27FC236}">
                    <a16:creationId xmlns:a16="http://schemas.microsoft.com/office/drawing/2014/main" id="{C0CB29B1-8EDD-4CFF-9DC5-D11A16DD7A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2642" y="3659573"/>
                <a:ext cx="0" cy="51078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6EC549A-0A85-4CEA-B10C-F97AFDE588D6}"/>
                  </a:ext>
                </a:extLst>
              </p:cNvPr>
              <p:cNvSpPr txBox="1"/>
              <p:nvPr/>
            </p:nvSpPr>
            <p:spPr>
              <a:xfrm>
                <a:off x="880710" y="4142898"/>
                <a:ext cx="136608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/>
                  <a:t>식별번호</a:t>
                </a:r>
                <a:r>
                  <a:rPr lang="en-US" altLang="ko-KR" sz="1400" b="1" dirty="0"/>
                  <a:t>(2bit)</a:t>
                </a:r>
                <a:endParaRPr lang="ko-KR" altLang="en-US" sz="1400" b="1" dirty="0"/>
              </a:p>
            </p:txBody>
          </p:sp>
          <p:cxnSp>
            <p:nvCxnSpPr>
              <p:cNvPr id="77" name="직선 연결선 76">
                <a:extLst>
                  <a:ext uri="{FF2B5EF4-FFF2-40B4-BE49-F238E27FC236}">
                    <a16:creationId xmlns:a16="http://schemas.microsoft.com/office/drawing/2014/main" id="{09D94455-1354-442D-A90F-E8A3F5E79AC0}"/>
                  </a:ext>
                </a:extLst>
              </p:cNvPr>
              <p:cNvCxnSpPr/>
              <p:nvPr/>
            </p:nvCxnSpPr>
            <p:spPr>
              <a:xfrm flipV="1">
                <a:off x="1892724" y="2462168"/>
                <a:ext cx="0" cy="31653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>
                <a:extLst>
                  <a:ext uri="{FF2B5EF4-FFF2-40B4-BE49-F238E27FC236}">
                    <a16:creationId xmlns:a16="http://schemas.microsoft.com/office/drawing/2014/main" id="{BE15F1C2-2B9B-451C-B35D-3652E825B00B}"/>
                  </a:ext>
                </a:extLst>
              </p:cNvPr>
              <p:cNvCxnSpPr/>
              <p:nvPr/>
            </p:nvCxnSpPr>
            <p:spPr>
              <a:xfrm flipV="1">
                <a:off x="3555144" y="2446788"/>
                <a:ext cx="0" cy="31653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9" name="직선 연결선 78">
                <a:extLst>
                  <a:ext uri="{FF2B5EF4-FFF2-40B4-BE49-F238E27FC236}">
                    <a16:creationId xmlns:a16="http://schemas.microsoft.com/office/drawing/2014/main" id="{2B74EFD3-17BB-4DE5-A3E4-06AF7321F0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13259" y="2782822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>
                <a:extLst>
                  <a:ext uri="{FF2B5EF4-FFF2-40B4-BE49-F238E27FC236}">
                    <a16:creationId xmlns:a16="http://schemas.microsoft.com/office/drawing/2014/main" id="{E9CF39C7-0BEA-413B-BC55-2A6A4AAC1E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35449" y="2767521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8369F65E-3016-44A8-BE2B-6A516B5A0A1A}"/>
                  </a:ext>
                </a:extLst>
              </p:cNvPr>
              <p:cNvSpPr txBox="1"/>
              <p:nvPr/>
            </p:nvSpPr>
            <p:spPr>
              <a:xfrm>
                <a:off x="2231752" y="2392596"/>
                <a:ext cx="10791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>
                    <a:solidFill>
                      <a:srgbClr val="FF0000"/>
                    </a:solidFill>
                  </a:rPr>
                  <a:t>position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1F767659-30FD-4D54-890A-0A75BF7EE460}"/>
                  </a:ext>
                </a:extLst>
              </p:cNvPr>
              <p:cNvSpPr txBox="1"/>
              <p:nvPr/>
            </p:nvSpPr>
            <p:spPr>
              <a:xfrm>
                <a:off x="1882325" y="2993860"/>
                <a:ext cx="458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P1</a:t>
                </a:r>
              </a:p>
              <a:p>
                <a:pPr algn="ctr"/>
                <a:r>
                  <a:rPr lang="en-US" altLang="ko-KR" sz="1200" b="1" dirty="0"/>
                  <a:t>x y</a:t>
                </a:r>
                <a:endParaRPr lang="ko-KR" altLang="en-US" sz="1200" b="1" dirty="0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5B5148ED-4700-4352-9CF0-97BA22C62C6A}"/>
                  </a:ext>
                </a:extLst>
              </p:cNvPr>
              <p:cNvSpPr txBox="1"/>
              <p:nvPr/>
            </p:nvSpPr>
            <p:spPr>
              <a:xfrm>
                <a:off x="2302859" y="2986842"/>
                <a:ext cx="458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P2</a:t>
                </a:r>
              </a:p>
              <a:p>
                <a:pPr algn="ctr"/>
                <a:r>
                  <a:rPr lang="en-US" altLang="ko-KR" sz="1200" b="1" dirty="0"/>
                  <a:t>x y</a:t>
                </a:r>
                <a:endParaRPr lang="ko-KR" altLang="en-US" sz="1200" b="1" dirty="0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6973EDE-46FC-4B27-9DDD-763831118804}"/>
                  </a:ext>
                </a:extLst>
              </p:cNvPr>
              <p:cNvSpPr txBox="1"/>
              <p:nvPr/>
            </p:nvSpPr>
            <p:spPr>
              <a:xfrm>
                <a:off x="2701091" y="2972224"/>
                <a:ext cx="458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P3</a:t>
                </a:r>
              </a:p>
              <a:p>
                <a:pPr algn="ctr"/>
                <a:r>
                  <a:rPr lang="en-US" altLang="ko-KR" sz="1200" b="1" dirty="0"/>
                  <a:t>x y</a:t>
                </a:r>
                <a:endParaRPr lang="ko-KR" altLang="en-US" sz="1200" b="1" dirty="0"/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5AE7E668-B543-4B07-ACEF-F22336829E25}"/>
                  </a:ext>
                </a:extLst>
              </p:cNvPr>
              <p:cNvSpPr txBox="1"/>
              <p:nvPr/>
            </p:nvSpPr>
            <p:spPr>
              <a:xfrm>
                <a:off x="3138889" y="2979957"/>
                <a:ext cx="458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b="1" dirty="0"/>
                  <a:t>P4</a:t>
                </a:r>
              </a:p>
              <a:p>
                <a:pPr algn="ctr"/>
                <a:r>
                  <a:rPr lang="en-US" altLang="ko-KR" sz="1200" b="1" dirty="0"/>
                  <a:t>x y</a:t>
                </a:r>
                <a:endParaRPr lang="ko-KR" altLang="en-US" sz="1200" b="1" dirty="0"/>
              </a:p>
            </p:txBody>
          </p:sp>
          <p:cxnSp>
            <p:nvCxnSpPr>
              <p:cNvPr id="89" name="직선 연결선 88">
                <a:extLst>
                  <a:ext uri="{FF2B5EF4-FFF2-40B4-BE49-F238E27FC236}">
                    <a16:creationId xmlns:a16="http://schemas.microsoft.com/office/drawing/2014/main" id="{E4482F1B-7C91-4293-9710-2FC730B2837E}"/>
                  </a:ext>
                </a:extLst>
              </p:cNvPr>
              <p:cNvCxnSpPr/>
              <p:nvPr/>
            </p:nvCxnSpPr>
            <p:spPr>
              <a:xfrm flipV="1">
                <a:off x="6885099" y="2449753"/>
                <a:ext cx="0" cy="31653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E6B74393-6A5E-4822-9A7B-1BD45FF10CE5}"/>
                  </a:ext>
                </a:extLst>
              </p:cNvPr>
              <p:cNvSpPr txBox="1"/>
              <p:nvPr/>
            </p:nvSpPr>
            <p:spPr>
              <a:xfrm>
                <a:off x="4860953" y="2399587"/>
                <a:ext cx="7637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>
                    <a:solidFill>
                      <a:srgbClr val="FF0000"/>
                    </a:solidFill>
                  </a:rPr>
                  <a:t>cards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91" name="직선 연결선 90">
                <a:extLst>
                  <a:ext uri="{FF2B5EF4-FFF2-40B4-BE49-F238E27FC236}">
                    <a16:creationId xmlns:a16="http://schemas.microsoft.com/office/drawing/2014/main" id="{9C5D3C5D-A766-4217-B31E-29B483DA4A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52879" y="2782822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92" name="직선 연결선 91">
                <a:extLst>
                  <a:ext uri="{FF2B5EF4-FFF2-40B4-BE49-F238E27FC236}">
                    <a16:creationId xmlns:a16="http://schemas.microsoft.com/office/drawing/2014/main" id="{AF0AD48E-71D1-446A-9AF0-E070827962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8105" y="2774512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93" name="직선 화살표 연결선 92">
                <a:extLst>
                  <a:ext uri="{FF2B5EF4-FFF2-40B4-BE49-F238E27FC236}">
                    <a16:creationId xmlns:a16="http://schemas.microsoft.com/office/drawing/2014/main" id="{21C7FB07-68D9-45E4-9C17-969E8D85F4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47820" y="3666564"/>
                <a:ext cx="0" cy="81315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직선 화살표 연결선 95">
                <a:extLst>
                  <a:ext uri="{FF2B5EF4-FFF2-40B4-BE49-F238E27FC236}">
                    <a16:creationId xmlns:a16="http://schemas.microsoft.com/office/drawing/2014/main" id="{72D056CB-66DB-4DC4-B32A-95BF9BFE46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51222" y="3659573"/>
                <a:ext cx="0" cy="51078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F1CF4B52-CE6B-4335-8132-081FA400E77B}"/>
                  </a:ext>
                </a:extLst>
              </p:cNvPr>
              <p:cNvSpPr txBox="1"/>
              <p:nvPr/>
            </p:nvSpPr>
            <p:spPr>
              <a:xfrm>
                <a:off x="7060647" y="4496219"/>
                <a:ext cx="136608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err="1"/>
                  <a:t>주사위값</a:t>
                </a:r>
                <a:r>
                  <a:rPr lang="en-US" altLang="ko-KR" sz="1400" b="1" dirty="0"/>
                  <a:t>(3bit)</a:t>
                </a:r>
                <a:endParaRPr lang="ko-KR" altLang="en-US" b="1" dirty="0"/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15DCFFBA-1257-4FDA-8622-530B4FDE1106}"/>
                  </a:ext>
                </a:extLst>
              </p:cNvPr>
              <p:cNvSpPr txBox="1"/>
              <p:nvPr/>
            </p:nvSpPr>
            <p:spPr>
              <a:xfrm>
                <a:off x="7385929" y="4171883"/>
                <a:ext cx="118654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err="1"/>
                  <a:t>선택값</a:t>
                </a:r>
                <a:r>
                  <a:rPr lang="en-US" altLang="ko-KR" sz="1400" b="1" dirty="0"/>
                  <a:t>(3bit)</a:t>
                </a:r>
                <a:endParaRPr lang="ko-KR" altLang="en-US" sz="1400" b="1" dirty="0"/>
              </a:p>
            </p:txBody>
          </p:sp>
          <p:cxnSp>
            <p:nvCxnSpPr>
              <p:cNvPr id="99" name="직선 연결선 98">
                <a:extLst>
                  <a:ext uri="{FF2B5EF4-FFF2-40B4-BE49-F238E27FC236}">
                    <a16:creationId xmlns:a16="http://schemas.microsoft.com/office/drawing/2014/main" id="{73552002-846E-486F-A62F-96DBCD2BA9B5}"/>
                  </a:ext>
                </a:extLst>
              </p:cNvPr>
              <p:cNvCxnSpPr/>
              <p:nvPr/>
            </p:nvCxnSpPr>
            <p:spPr>
              <a:xfrm flipV="1">
                <a:off x="7723649" y="2457895"/>
                <a:ext cx="0" cy="31653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DF216E2F-EB93-4252-AF0D-4BA342AFF4BB}"/>
                  </a:ext>
                </a:extLst>
              </p:cNvPr>
              <p:cNvSpPr txBox="1"/>
              <p:nvPr/>
            </p:nvSpPr>
            <p:spPr>
              <a:xfrm>
                <a:off x="7008881" y="2410243"/>
                <a:ext cx="6319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>
                    <a:solidFill>
                      <a:srgbClr val="FF0000"/>
                    </a:solidFill>
                  </a:rPr>
                  <a:t>dice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01" name="직선 연결선 100">
                <a:extLst>
                  <a:ext uri="{FF2B5EF4-FFF2-40B4-BE49-F238E27FC236}">
                    <a16:creationId xmlns:a16="http://schemas.microsoft.com/office/drawing/2014/main" id="{3BDFD414-D077-470D-9083-9C46143CF8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99793" y="2774512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02" name="직선 연결선 101">
                <a:extLst>
                  <a:ext uri="{FF2B5EF4-FFF2-40B4-BE49-F238E27FC236}">
                    <a16:creationId xmlns:a16="http://schemas.microsoft.com/office/drawing/2014/main" id="{2FEC9A52-4BDB-4EA7-9A31-6FB404DF6F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10362" y="2782822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03" name="직선 화살표 연결선 102">
                <a:extLst>
                  <a:ext uri="{FF2B5EF4-FFF2-40B4-BE49-F238E27FC236}">
                    <a16:creationId xmlns:a16="http://schemas.microsoft.com/office/drawing/2014/main" id="{4C9151C9-B34E-4CE1-805C-3CD184D229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57910" y="3668609"/>
                <a:ext cx="0" cy="105496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직선 화살표 연결선 103">
                <a:extLst>
                  <a:ext uri="{FF2B5EF4-FFF2-40B4-BE49-F238E27FC236}">
                    <a16:creationId xmlns:a16="http://schemas.microsoft.com/office/drawing/2014/main" id="{D3BDBDF3-9E24-4264-8A4B-6236D52FDA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79292" y="3666564"/>
                <a:ext cx="0" cy="81315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직선 화살표 연결선 104">
                <a:extLst>
                  <a:ext uri="{FF2B5EF4-FFF2-40B4-BE49-F238E27FC236}">
                    <a16:creationId xmlns:a16="http://schemas.microsoft.com/office/drawing/2014/main" id="{C80BD337-DDC8-46A4-B726-A35DBDBB3C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75640" y="3685308"/>
                <a:ext cx="0" cy="51078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직선 연결선 105">
                <a:extLst>
                  <a:ext uri="{FF2B5EF4-FFF2-40B4-BE49-F238E27FC236}">
                    <a16:creationId xmlns:a16="http://schemas.microsoft.com/office/drawing/2014/main" id="{086D83C1-C9F7-42E7-9A22-8CDAF0FA94A1}"/>
                  </a:ext>
                </a:extLst>
              </p:cNvPr>
              <p:cNvCxnSpPr/>
              <p:nvPr/>
            </p:nvCxnSpPr>
            <p:spPr>
              <a:xfrm flipV="1">
                <a:off x="8563987" y="2466284"/>
                <a:ext cx="0" cy="31653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7" name="직선 연결선 106">
                <a:extLst>
                  <a:ext uri="{FF2B5EF4-FFF2-40B4-BE49-F238E27FC236}">
                    <a16:creationId xmlns:a16="http://schemas.microsoft.com/office/drawing/2014/main" id="{94EB9CA6-570E-46FE-8D01-982D9E7753CA}"/>
                  </a:ext>
                </a:extLst>
              </p:cNvPr>
              <p:cNvCxnSpPr/>
              <p:nvPr/>
            </p:nvCxnSpPr>
            <p:spPr>
              <a:xfrm flipV="1">
                <a:off x="10236209" y="2445390"/>
                <a:ext cx="0" cy="31653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8" name="직선 연결선 107">
                <a:extLst>
                  <a:ext uri="{FF2B5EF4-FFF2-40B4-BE49-F238E27FC236}">
                    <a16:creationId xmlns:a16="http://schemas.microsoft.com/office/drawing/2014/main" id="{A39E86C8-C350-4B5B-BCA4-2157C135FE30}"/>
                  </a:ext>
                </a:extLst>
              </p:cNvPr>
              <p:cNvCxnSpPr/>
              <p:nvPr/>
            </p:nvCxnSpPr>
            <p:spPr>
              <a:xfrm flipV="1">
                <a:off x="11072320" y="2452381"/>
                <a:ext cx="0" cy="316538"/>
              </a:xfrm>
              <a:prstGeom prst="line">
                <a:avLst/>
              </a:prstGeom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E9D17C7A-8804-46D2-A0C3-02077763D440}"/>
                  </a:ext>
                </a:extLst>
              </p:cNvPr>
              <p:cNvSpPr txBox="1"/>
              <p:nvPr/>
            </p:nvSpPr>
            <p:spPr>
              <a:xfrm>
                <a:off x="9105369" y="2399587"/>
                <a:ext cx="6944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>
                    <a:solidFill>
                      <a:srgbClr val="FF0000"/>
                    </a:solidFill>
                  </a:rPr>
                  <a:t>infer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  <p:cxnSp>
            <p:nvCxnSpPr>
              <p:cNvPr id="110" name="직선 연결선 109">
                <a:extLst>
                  <a:ext uri="{FF2B5EF4-FFF2-40B4-BE49-F238E27FC236}">
                    <a16:creationId xmlns:a16="http://schemas.microsoft.com/office/drawing/2014/main" id="{3BDD4D9E-F53E-4515-9876-9D43717EE5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21620" y="2777831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13D2179B-28A5-41F9-B0C9-CA54BD7F06DB}"/>
                  </a:ext>
                </a:extLst>
              </p:cNvPr>
              <p:cNvSpPr txBox="1"/>
              <p:nvPr/>
            </p:nvSpPr>
            <p:spPr>
              <a:xfrm>
                <a:off x="10337640" y="2416701"/>
                <a:ext cx="6286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>
                    <a:solidFill>
                      <a:srgbClr val="FF0000"/>
                    </a:solidFill>
                  </a:rPr>
                  <a:t>clue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2" name="직사각형 111">
                <a:extLst>
                  <a:ext uri="{FF2B5EF4-FFF2-40B4-BE49-F238E27FC236}">
                    <a16:creationId xmlns:a16="http://schemas.microsoft.com/office/drawing/2014/main" id="{9E8E97AB-3749-443C-A059-9FB6211BBD01}"/>
                  </a:ext>
                </a:extLst>
              </p:cNvPr>
              <p:cNvSpPr/>
              <p:nvPr/>
            </p:nvSpPr>
            <p:spPr>
              <a:xfrm>
                <a:off x="8580766" y="2795484"/>
                <a:ext cx="135930" cy="85577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50322F17-B816-47CD-8DDD-85614ABE68AC}"/>
                  </a:ext>
                </a:extLst>
              </p:cNvPr>
              <p:cNvSpPr/>
              <p:nvPr/>
            </p:nvSpPr>
            <p:spPr>
              <a:xfrm>
                <a:off x="6903833" y="2789784"/>
                <a:ext cx="244122" cy="85577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  <p:cxnSp>
            <p:nvCxnSpPr>
              <p:cNvPr id="115" name="직선 연결선 114">
                <a:extLst>
                  <a:ext uri="{FF2B5EF4-FFF2-40B4-BE49-F238E27FC236}">
                    <a16:creationId xmlns:a16="http://schemas.microsoft.com/office/drawing/2014/main" id="{46AE6073-6221-4329-B0AC-98F1FA1636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50329" y="2784788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16" name="직선 연결선 115">
                <a:extLst>
                  <a:ext uri="{FF2B5EF4-FFF2-40B4-BE49-F238E27FC236}">
                    <a16:creationId xmlns:a16="http://schemas.microsoft.com/office/drawing/2014/main" id="{14809C72-D3A1-4619-A18B-1550673C49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76831" y="2785529"/>
                <a:ext cx="0" cy="88374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17" name="직선 화살표 연결선 116">
                <a:extLst>
                  <a:ext uri="{FF2B5EF4-FFF2-40B4-BE49-F238E27FC236}">
                    <a16:creationId xmlns:a16="http://schemas.microsoft.com/office/drawing/2014/main" id="{0A1CB284-327E-486A-B590-9407EB2F92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44370" y="3658254"/>
                <a:ext cx="0" cy="81315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직선 화살표 연결선 117">
                <a:extLst>
                  <a:ext uri="{FF2B5EF4-FFF2-40B4-BE49-F238E27FC236}">
                    <a16:creationId xmlns:a16="http://schemas.microsoft.com/office/drawing/2014/main" id="{C2DA1A3C-FBA9-40C8-912B-B881CF5205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4539" y="3659573"/>
                <a:ext cx="0" cy="51078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88DE6DF0-A2A5-4079-BC1A-030890856698}"/>
                  </a:ext>
                </a:extLst>
              </p:cNvPr>
              <p:cNvSpPr txBox="1"/>
              <p:nvPr/>
            </p:nvSpPr>
            <p:spPr>
              <a:xfrm>
                <a:off x="8816290" y="4766505"/>
                <a:ext cx="10070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/>
                  <a:t>현장</a:t>
                </a:r>
                <a:r>
                  <a:rPr lang="en-US" altLang="ko-KR" sz="1400" b="1" dirty="0"/>
                  <a:t>(5bit)</a:t>
                </a:r>
                <a:endParaRPr lang="ko-KR" altLang="en-US" b="1" dirty="0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292A803C-E745-492B-B59F-F4C5C6A141B7}"/>
                  </a:ext>
                </a:extLst>
              </p:cNvPr>
              <p:cNvSpPr txBox="1"/>
              <p:nvPr/>
            </p:nvSpPr>
            <p:spPr>
              <a:xfrm>
                <a:off x="9337167" y="4496219"/>
                <a:ext cx="10070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/>
                  <a:t>범인</a:t>
                </a:r>
                <a:r>
                  <a:rPr lang="en-US" altLang="ko-KR" sz="1400" b="1" dirty="0"/>
                  <a:t>(5bit)</a:t>
                </a:r>
                <a:endParaRPr lang="ko-KR" altLang="en-US" sz="1400" b="1" dirty="0"/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0C6A792D-16DF-4BF3-A824-E20C940CE0C0}"/>
                  </a:ext>
                </a:extLst>
              </p:cNvPr>
              <p:cNvSpPr txBox="1"/>
              <p:nvPr/>
            </p:nvSpPr>
            <p:spPr>
              <a:xfrm>
                <a:off x="9488839" y="4159394"/>
                <a:ext cx="10070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/>
                  <a:t>흉기</a:t>
                </a:r>
                <a:r>
                  <a:rPr lang="en-US" altLang="ko-KR" sz="1400" b="1" dirty="0"/>
                  <a:t>(5bit)</a:t>
                </a:r>
                <a:endParaRPr lang="ko-KR" altLang="en-US" sz="1400" b="1" dirty="0"/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543DDF1-D5D3-4031-9DEF-6C5764C1A02B}"/>
                  </a:ext>
                </a:extLst>
              </p:cNvPr>
              <p:cNvSpPr txBox="1"/>
              <p:nvPr/>
            </p:nvSpPr>
            <p:spPr>
              <a:xfrm>
                <a:off x="10304098" y="4493914"/>
                <a:ext cx="1683474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/>
                  <a:t>단서를 제출한</a:t>
                </a:r>
                <a:endParaRPr lang="en-US" altLang="ko-KR" sz="1400" b="1" dirty="0"/>
              </a:p>
              <a:p>
                <a:r>
                  <a:rPr lang="ko-KR" altLang="en-US" sz="1400" b="1" dirty="0"/>
                  <a:t>플레이어 식별번호</a:t>
                </a:r>
                <a:endParaRPr lang="en-US" altLang="ko-KR" sz="1400" b="1" dirty="0"/>
              </a:p>
              <a:p>
                <a:r>
                  <a:rPr lang="en-US" altLang="ko-KR" sz="1400" b="1" dirty="0"/>
                  <a:t>(2bit)</a:t>
                </a:r>
                <a:endParaRPr lang="ko-KR" altLang="en-US" sz="1400" b="1" dirty="0"/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FCCA57D-F637-4AA8-BA59-F59930AF010E}"/>
                  </a:ext>
                </a:extLst>
              </p:cNvPr>
              <p:cNvSpPr txBox="1"/>
              <p:nvPr/>
            </p:nvSpPr>
            <p:spPr>
              <a:xfrm>
                <a:off x="10647573" y="4204479"/>
                <a:ext cx="142859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/>
                  <a:t>단서 카드</a:t>
                </a:r>
                <a:r>
                  <a:rPr lang="en-US" altLang="ko-KR" sz="1400" b="1" dirty="0"/>
                  <a:t>(5bit)</a:t>
                </a:r>
                <a:endParaRPr lang="ko-KR" altLang="en-US" sz="1400" b="1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A7744A25-B04C-4A7A-BD90-64293CE831B2}"/>
                  </a:ext>
                </a:extLst>
              </p:cNvPr>
              <p:cNvSpPr txBox="1"/>
              <p:nvPr/>
            </p:nvSpPr>
            <p:spPr>
              <a:xfrm>
                <a:off x="347666" y="1997874"/>
                <a:ext cx="7105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accent1"/>
                    </a:solidFill>
                  </a:rPr>
                  <a:t>char</a:t>
                </a:r>
                <a:endParaRPr lang="ko-KR" altLang="en-US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8CC7C327-7914-4175-BF38-EE6091EE1547}"/>
                  </a:ext>
                </a:extLst>
              </p:cNvPr>
              <p:cNvSpPr txBox="1"/>
              <p:nvPr/>
            </p:nvSpPr>
            <p:spPr>
              <a:xfrm>
                <a:off x="2400553" y="1997874"/>
                <a:ext cx="8126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accent1"/>
                    </a:solidFill>
                  </a:rPr>
                  <a:t>short</a:t>
                </a:r>
                <a:endParaRPr lang="ko-KR" altLang="en-US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0781B9BA-B0F8-437A-82AA-46DCECBB6DAB}"/>
                  </a:ext>
                </a:extLst>
              </p:cNvPr>
              <p:cNvSpPr txBox="1"/>
              <p:nvPr/>
            </p:nvSpPr>
            <p:spPr>
              <a:xfrm>
                <a:off x="4838837" y="1997874"/>
                <a:ext cx="9960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accent1"/>
                    </a:solidFill>
                  </a:rPr>
                  <a:t>char[4]</a:t>
                </a:r>
                <a:endParaRPr lang="ko-KR" altLang="en-US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16085742-F5B5-46C7-8D7F-E74760FA5272}"/>
                  </a:ext>
                </a:extLst>
              </p:cNvPr>
              <p:cNvSpPr txBox="1"/>
              <p:nvPr/>
            </p:nvSpPr>
            <p:spPr>
              <a:xfrm>
                <a:off x="7014771" y="1997874"/>
                <a:ext cx="9960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accent1"/>
                    </a:solidFill>
                  </a:rPr>
                  <a:t>char</a:t>
                </a:r>
                <a:endParaRPr lang="ko-KR" altLang="en-US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585BC1A6-56FA-405F-9E40-2138EAB32B4B}"/>
                  </a:ext>
                </a:extLst>
              </p:cNvPr>
              <p:cNvSpPr txBox="1"/>
              <p:nvPr/>
            </p:nvSpPr>
            <p:spPr>
              <a:xfrm>
                <a:off x="9079242" y="1997874"/>
                <a:ext cx="9960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accent1"/>
                    </a:solidFill>
                  </a:rPr>
                  <a:t>short</a:t>
                </a:r>
                <a:endParaRPr lang="ko-KR" altLang="en-US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4F889EBA-64D5-49F6-BDCB-6DD44A91F677}"/>
                  </a:ext>
                </a:extLst>
              </p:cNvPr>
              <p:cNvSpPr txBox="1"/>
              <p:nvPr/>
            </p:nvSpPr>
            <p:spPr>
              <a:xfrm>
                <a:off x="10321061" y="1997874"/>
                <a:ext cx="9960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>
                    <a:solidFill>
                      <a:schemeClr val="accent1"/>
                    </a:solidFill>
                  </a:rPr>
                  <a:t>char</a:t>
                </a:r>
                <a:endParaRPr lang="ko-KR" altLang="en-US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244F6EA1-F68C-4AC3-8A4D-75139639441F}"/>
                  </a:ext>
                </a:extLst>
              </p:cNvPr>
              <p:cNvSpPr/>
              <p:nvPr/>
            </p:nvSpPr>
            <p:spPr>
              <a:xfrm>
                <a:off x="10251090" y="2789891"/>
                <a:ext cx="96404" cy="85577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/>
              </a:p>
            </p:txBody>
          </p:sp>
        </p:grp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DDF1869-EB08-470F-BA4F-BB9C35584DCC}"/>
                </a:ext>
              </a:extLst>
            </p:cNvPr>
            <p:cNvSpPr/>
            <p:nvPr/>
          </p:nvSpPr>
          <p:spPr>
            <a:xfrm>
              <a:off x="244017" y="2680727"/>
              <a:ext cx="225765" cy="86147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</p:grp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0322F17-B816-47CD-8DDD-85614ABE68AC}"/>
              </a:ext>
            </a:extLst>
          </p:cNvPr>
          <p:cNvSpPr/>
          <p:nvPr/>
        </p:nvSpPr>
        <p:spPr>
          <a:xfrm>
            <a:off x="3563397" y="2682883"/>
            <a:ext cx="244122" cy="85577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50322F17-B816-47CD-8DDD-85614ABE68AC}"/>
              </a:ext>
            </a:extLst>
          </p:cNvPr>
          <p:cNvSpPr/>
          <p:nvPr/>
        </p:nvSpPr>
        <p:spPr>
          <a:xfrm>
            <a:off x="6063591" y="2694816"/>
            <a:ext cx="244122" cy="85577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50322F17-B816-47CD-8DDD-85614ABE68AC}"/>
              </a:ext>
            </a:extLst>
          </p:cNvPr>
          <p:cNvSpPr/>
          <p:nvPr/>
        </p:nvSpPr>
        <p:spPr>
          <a:xfrm>
            <a:off x="5216266" y="2691248"/>
            <a:ext cx="244122" cy="85577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50322F17-B816-47CD-8DDD-85614ABE68AC}"/>
              </a:ext>
            </a:extLst>
          </p:cNvPr>
          <p:cNvSpPr/>
          <p:nvPr/>
        </p:nvSpPr>
        <p:spPr>
          <a:xfrm>
            <a:off x="4385155" y="2689116"/>
            <a:ext cx="244122" cy="85577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72D056CB-66DB-4DC4-B32A-95BF9BFE4660}"/>
              </a:ext>
            </a:extLst>
          </p:cNvPr>
          <p:cNvCxnSpPr>
            <a:cxnSpLocks/>
          </p:cNvCxnSpPr>
          <p:nvPr/>
        </p:nvCxnSpPr>
        <p:spPr>
          <a:xfrm>
            <a:off x="4087643" y="3565896"/>
            <a:ext cx="0" cy="510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15DCFFBA-1257-4FDA-8622-530B4FDE1106}"/>
              </a:ext>
            </a:extLst>
          </p:cNvPr>
          <p:cNvSpPr txBox="1"/>
          <p:nvPr/>
        </p:nvSpPr>
        <p:spPr>
          <a:xfrm>
            <a:off x="3613401" y="4092913"/>
            <a:ext cx="1186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 smtClean="0"/>
              <a:t>카드값</a:t>
            </a:r>
            <a:r>
              <a:rPr lang="en-US" altLang="ko-KR" sz="1400" b="1" dirty="0" smtClean="0"/>
              <a:t>(5bit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2994058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b="1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1491150" y="-8569"/>
            <a:ext cx="29306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000" b="1" dirty="0" smtClean="0"/>
              <a:t>사용 시그널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b="1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1794933" y="2366476"/>
            <a:ext cx="8128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SIG_TURN</a:t>
            </a:r>
            <a:r>
              <a:rPr lang="en-US" altLang="ko-KR" b="1" dirty="0" smtClean="0"/>
              <a:t> : </a:t>
            </a:r>
            <a:r>
              <a:rPr lang="ko-KR" altLang="en-US" b="1" dirty="0" smtClean="0"/>
              <a:t>플레이어에게 자기 턴 임을 알리는 시그널</a:t>
            </a:r>
            <a:endParaRPr lang="en-US" altLang="ko-KR" b="1" dirty="0"/>
          </a:p>
          <a:p>
            <a:endParaRPr lang="en-US" altLang="ko-KR" b="1" dirty="0" smtClean="0"/>
          </a:p>
          <a:p>
            <a:r>
              <a:rPr lang="en-US" altLang="ko-KR" b="1" dirty="0" smtClean="0">
                <a:solidFill>
                  <a:srgbClr val="FF0000"/>
                </a:solidFill>
              </a:rPr>
              <a:t>SIG_WAIT</a:t>
            </a:r>
            <a:r>
              <a:rPr lang="en-US" altLang="ko-KR" b="1" dirty="0" smtClean="0"/>
              <a:t> : </a:t>
            </a:r>
            <a:r>
              <a:rPr lang="ko-KR" altLang="en-US" b="1" dirty="0" smtClean="0"/>
              <a:t>턴이 아닌 플레이어에게 대기하라고 요청하는 시그널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>
                <a:solidFill>
                  <a:srgbClr val="FF0000"/>
                </a:solidFill>
              </a:rPr>
              <a:t>SIG_INFR</a:t>
            </a:r>
            <a:r>
              <a:rPr lang="en-US" altLang="ko-KR" b="1" dirty="0" smtClean="0"/>
              <a:t> : </a:t>
            </a:r>
            <a:r>
              <a:rPr lang="ko-KR" altLang="en-US" b="1" dirty="0" smtClean="0"/>
              <a:t>추리단계에서 턴인 플레이어에게 추리를 요청하는 시그널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>
                <a:solidFill>
                  <a:srgbClr val="FF0000"/>
                </a:solidFill>
              </a:rPr>
              <a:t>SIG_DONE</a:t>
            </a:r>
            <a:r>
              <a:rPr lang="en-US" altLang="ko-KR" b="1" dirty="0" smtClean="0"/>
              <a:t> : </a:t>
            </a:r>
            <a:r>
              <a:rPr lang="ko-KR" altLang="en-US" b="1" dirty="0" smtClean="0"/>
              <a:t>추리단계에서 누군가 단서를 냈다고 알리는 시그널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>
                <a:solidFill>
                  <a:srgbClr val="FF0000"/>
                </a:solidFill>
              </a:rPr>
              <a:t>SIG_DIE</a:t>
            </a:r>
            <a:r>
              <a:rPr lang="en-US" altLang="ko-KR" b="1" dirty="0" smtClean="0"/>
              <a:t> : </a:t>
            </a:r>
            <a:r>
              <a:rPr lang="ko-KR" altLang="en-US" b="1" dirty="0" smtClean="0"/>
              <a:t>추리단계에서 오답을 제출한 플레이어의 죽음을 알리는 시그널</a:t>
            </a:r>
            <a:endParaRPr lang="en-US" altLang="ko-KR" b="1" dirty="0" smtClean="0"/>
          </a:p>
          <a:p>
            <a:endParaRPr lang="en-US" altLang="ko-KR" b="1" dirty="0" smtClean="0"/>
          </a:p>
          <a:p>
            <a:r>
              <a:rPr lang="en-US" altLang="ko-KR" b="1" dirty="0" smtClean="0">
                <a:solidFill>
                  <a:srgbClr val="FF0000"/>
                </a:solidFill>
              </a:rPr>
              <a:t>SIG_WIN</a:t>
            </a:r>
            <a:r>
              <a:rPr lang="en-US" altLang="ko-KR" b="1" dirty="0" smtClean="0"/>
              <a:t> : </a:t>
            </a:r>
            <a:r>
              <a:rPr lang="ko-KR" altLang="en-US" b="1" dirty="0" smtClean="0"/>
              <a:t>추리단계에서 정답을 제출한 플레이어의 승리를 알리는 시그널</a:t>
            </a:r>
            <a:endParaRPr lang="ko-KR" alt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794933" y="1531197"/>
            <a:ext cx="4748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플레이어 분기를 나누기 위해 시그널을 사용</a:t>
            </a:r>
            <a:endParaRPr lang="en-US" altLang="ko-KR" b="1" dirty="0"/>
          </a:p>
          <a:p>
            <a:r>
              <a:rPr lang="en-US" altLang="ko-KR" b="1" dirty="0" smtClean="0"/>
              <a:t>: </a:t>
            </a:r>
            <a:r>
              <a:rPr lang="ko-KR" altLang="en-US" b="1" dirty="0" smtClean="0"/>
              <a:t>턴 플레이어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나머지 플레이어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424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CC9AF9-B864-9F4B-956E-7F476B02531C}"/>
              </a:ext>
            </a:extLst>
          </p:cNvPr>
          <p:cNvGrpSpPr/>
          <p:nvPr/>
        </p:nvGrpSpPr>
        <p:grpSpPr>
          <a:xfrm>
            <a:off x="489854" y="-97749"/>
            <a:ext cx="4920251" cy="1440000"/>
            <a:chOff x="489854" y="-97749"/>
            <a:chExt cx="4920251" cy="1139542"/>
          </a:xfrm>
        </p:grpSpPr>
        <p:sp>
          <p:nvSpPr>
            <p:cNvPr id="9" name="오각형[P] 8">
              <a:extLst>
                <a:ext uri="{FF2B5EF4-FFF2-40B4-BE49-F238E27FC236}">
                  <a16:creationId xmlns:a16="http://schemas.microsoft.com/office/drawing/2014/main" id="{F2225762-090A-6C49-AC58-DB7F311B49FA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D33A7671-6F84-A84E-8DC6-130F5D54D0E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0C5B22-75E4-F44F-9E69-3617C1D0E489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C376CB-EB99-3444-859F-FA2728EFDDBB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오각형[P] 13">
              <a:extLst>
                <a:ext uri="{FF2B5EF4-FFF2-40B4-BE49-F238E27FC236}">
                  <a16:creationId xmlns:a16="http://schemas.microsoft.com/office/drawing/2014/main" id="{A6CA0615-4EBF-5341-A485-CCE4778CABC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396775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세부 내용 소개</a:t>
            </a:r>
            <a:endParaRPr kumimoji="1" lang="en-US" altLang="ko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</p:spTree>
    <p:extLst>
      <p:ext uri="{BB962C8B-B14F-4D97-AF65-F5344CB8AC3E}">
        <p14:creationId xmlns:p14="http://schemas.microsoft.com/office/powerpoint/2010/main" val="1466801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264046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8ED837-B7D0-464D-B489-BABBC6ECAA51}"/>
              </a:ext>
            </a:extLst>
          </p:cNvPr>
          <p:cNvSpPr/>
          <p:nvPr/>
        </p:nvSpPr>
        <p:spPr>
          <a:xfrm>
            <a:off x="9290620" y="2214086"/>
            <a:ext cx="2427514" cy="2351147"/>
          </a:xfrm>
          <a:prstGeom prst="rect">
            <a:avLst/>
          </a:prstGeom>
          <a:solidFill>
            <a:schemeClr val="bg1"/>
          </a:solidFill>
          <a:ln w="19050" cmpd="dbl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프로그램의 진행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주요 함수 </a:t>
            </a:r>
            <a:r>
              <a:rPr kumimoji="1" lang="ko-KR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설명</a:t>
            </a:r>
            <a:endParaRPr kumimoji="1" lang="en-US" altLang="ko-KR" b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 smtClean="0">
                <a:solidFill>
                  <a:schemeClr val="tx1"/>
                </a:solidFill>
              </a:rPr>
              <a:t>패킷 </a:t>
            </a:r>
            <a:r>
              <a:rPr kumimoji="1" lang="en-US" altLang="ko-KR" b="1" dirty="0" smtClean="0">
                <a:solidFill>
                  <a:schemeClr val="tx1"/>
                </a:solidFill>
              </a:rPr>
              <a:t>&amp; </a:t>
            </a:r>
            <a:r>
              <a:rPr kumimoji="1" lang="ko-KR" altLang="en-US" b="1" dirty="0" smtClean="0">
                <a:solidFill>
                  <a:schemeClr val="tx1"/>
                </a:solidFill>
              </a:rPr>
              <a:t>시그널 설명</a:t>
            </a:r>
            <a:endParaRPr kumimoji="1" lang="en-US" altLang="ko-KR" b="1" dirty="0" smtClean="0">
              <a:solidFill>
                <a:schemeClr val="tx1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ko-KR" b="1" dirty="0" smtClean="0">
                <a:solidFill>
                  <a:srgbClr val="FF0000"/>
                </a:solidFill>
              </a:rPr>
              <a:t>Server – Client </a:t>
            </a:r>
            <a:r>
              <a:rPr kumimoji="1" lang="ko-KR" altLang="en-US" b="1" dirty="0" smtClean="0">
                <a:solidFill>
                  <a:srgbClr val="FF0000"/>
                </a:solidFill>
              </a:rPr>
              <a:t>관계</a:t>
            </a:r>
            <a:endParaRPr kumimoji="1" lang="en-US" altLang="ko-KR" b="1" dirty="0">
              <a:solidFill>
                <a:srgbClr val="FF0000"/>
              </a:solidFill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D101E3D7-E09D-0E4D-A934-9F8B0809B370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 flipV="1">
            <a:off x="6529673" y="3389660"/>
            <a:ext cx="2760947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C2F6DE-FBF4-7B40-8973-51E4F13391A5}"/>
              </a:ext>
            </a:extLst>
          </p:cNvPr>
          <p:cNvSpPr/>
          <p:nvPr/>
        </p:nvSpPr>
        <p:spPr>
          <a:xfrm>
            <a:off x="1175657" y="4103913"/>
            <a:ext cx="4550229" cy="1175657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1F8A32-52ED-674F-A915-02D6929C57DC}"/>
              </a:ext>
            </a:extLst>
          </p:cNvPr>
          <p:cNvSpPr/>
          <p:nvPr/>
        </p:nvSpPr>
        <p:spPr>
          <a:xfrm>
            <a:off x="1186544" y="1541134"/>
            <a:ext cx="4550229" cy="998371"/>
          </a:xfrm>
          <a:prstGeom prst="rect">
            <a:avLst/>
          </a:prstGeom>
          <a:solidFill>
            <a:schemeClr val="bg1">
              <a:lumMod val="95000"/>
              <a:alpha val="67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02A5EF-2E1B-5049-9C34-5FB4184E6D64}"/>
              </a:ext>
            </a:extLst>
          </p:cNvPr>
          <p:cNvSpPr txBox="1"/>
          <p:nvPr/>
        </p:nvSpPr>
        <p:spPr>
          <a:xfrm>
            <a:off x="1186544" y="2881829"/>
            <a:ext cx="534312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6000" b="1" dirty="0"/>
              <a:t>세부</a:t>
            </a:r>
            <a:r>
              <a:rPr kumimoji="1" lang="ko-KR" altLang="en-US" sz="6000" b="1" dirty="0"/>
              <a:t> 내용 소개</a:t>
            </a:r>
            <a:endParaRPr kumimoji="1" lang="ko-Kore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16527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264046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>
                <a:solidFill>
                  <a:schemeClr val="bg2">
                    <a:lumMod val="75000"/>
                  </a:schemeClr>
                </a:solidFill>
              </a:rPr>
              <a:t>세부 내용</a:t>
            </a:r>
            <a:endParaRPr kumimoji="1" lang="en-US" altLang="ko-KR" sz="4400" b="1" dirty="0">
              <a:solidFill>
                <a:schemeClr val="bg2">
                  <a:lumMod val="75000"/>
                </a:schemeClr>
              </a:solidFill>
            </a:endParaRPr>
          </a:p>
          <a:p>
            <a:endParaRPr kumimoji="1" lang="en-US" altLang="ko-Kore-KR" sz="4400" b="1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kumimoji="1" lang="ko-KR" altLang="en-US" sz="4400" b="1" dirty="0">
                <a:solidFill>
                  <a:schemeClr val="bg2">
                    <a:lumMod val="75000"/>
                  </a:schemeClr>
                </a:solidFill>
              </a:rPr>
              <a:t>시연 영상</a:t>
            </a:r>
            <a:endParaRPr kumimoji="1" lang="en-US" altLang="ko-Kore-KR" sz="44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48ED837-B7D0-464D-B489-BABBC6ECAA51}"/>
              </a:ext>
            </a:extLst>
          </p:cNvPr>
          <p:cNvSpPr/>
          <p:nvPr/>
        </p:nvSpPr>
        <p:spPr>
          <a:xfrm>
            <a:off x="7173687" y="1578595"/>
            <a:ext cx="2427514" cy="2351147"/>
          </a:xfrm>
          <a:prstGeom prst="rect">
            <a:avLst/>
          </a:prstGeom>
          <a:solidFill>
            <a:schemeClr val="bg1"/>
          </a:solidFill>
          <a:ln w="19050" cmpd="dbl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프로젝트 개요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 err="1">
                <a:solidFill>
                  <a:sysClr val="windowText" lastClr="000000"/>
                </a:solidFill>
              </a:rPr>
              <a:t>클루란</a:t>
            </a:r>
            <a:r>
              <a:rPr kumimoji="1" lang="en-US" altLang="ko-KR" b="1">
                <a:solidFill>
                  <a:sysClr val="windowText" lastClr="000000"/>
                </a:solidFill>
              </a:rPr>
              <a:t>?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주제 선정 이유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endParaRPr kumimoji="1" lang="en-US" altLang="ko-KR" b="1" dirty="0">
              <a:solidFill>
                <a:sysClr val="windowText" lastClr="000000"/>
              </a:solidFill>
            </a:endParaRPr>
          </a:p>
          <a:p>
            <a:pPr algn="ctr"/>
            <a:r>
              <a:rPr kumimoji="1" lang="ko-KR" altLang="en-US" b="1" dirty="0">
                <a:solidFill>
                  <a:sysClr val="windowText" lastClr="000000"/>
                </a:solidFill>
              </a:rPr>
              <a:t>프로젝트 진행 순서</a:t>
            </a:r>
            <a:endParaRPr kumimoji="1" lang="en-US" altLang="ko-KR" b="1" dirty="0">
              <a:solidFill>
                <a:sysClr val="windowText" lastClr="000000"/>
              </a:solidFill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D101E3D7-E09D-0E4D-A934-9F8B0809B370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3258435" y="1931759"/>
            <a:ext cx="391525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1E4DC60E-07C7-9D4B-BBCA-FC79E391DEDC}"/>
              </a:ext>
            </a:extLst>
          </p:cNvPr>
          <p:cNvSpPr txBox="1"/>
          <p:nvPr/>
        </p:nvSpPr>
        <p:spPr>
          <a:xfrm>
            <a:off x="1534886" y="142392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0" b="1" dirty="0"/>
              <a:t>소개</a:t>
            </a:r>
            <a:endParaRPr kumimoji="1" lang="ko-Kore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85356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103509" y="92761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846667" y="-40007"/>
            <a:ext cx="45817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 smtClean="0"/>
              <a:t>서버</a:t>
            </a:r>
            <a:r>
              <a:rPr kumimoji="1" lang="en-US" altLang="ko-KR" sz="4000" b="1" dirty="0" smtClean="0"/>
              <a:t>-</a:t>
            </a:r>
            <a:r>
              <a:rPr kumimoji="1" lang="ko-KR" altLang="en-US" sz="4000" b="1" dirty="0" smtClean="0"/>
              <a:t>클라이언트</a:t>
            </a:r>
            <a:endParaRPr kumimoji="1" lang="en-US" altLang="ko-KR" sz="4000" b="1" dirty="0" smtClean="0"/>
          </a:p>
          <a:p>
            <a:r>
              <a:rPr kumimoji="1" lang="en-US" altLang="en-US" sz="4000" b="1" dirty="0" smtClean="0"/>
              <a:t>   (</a:t>
            </a:r>
            <a:r>
              <a:rPr kumimoji="1" lang="ko-KR" altLang="en-US" sz="4000" b="1" dirty="0" smtClean="0"/>
              <a:t>주사위 단계</a:t>
            </a:r>
            <a:r>
              <a:rPr kumimoji="1" lang="en-US" altLang="ko-KR" sz="4000" b="1" dirty="0" smtClean="0"/>
              <a:t>)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7" name="직선 연결선 6"/>
          <p:cNvCxnSpPr>
            <a:stCxn id="15" idx="2"/>
          </p:cNvCxnSpPr>
          <p:nvPr/>
        </p:nvCxnSpPr>
        <p:spPr>
          <a:xfrm flipH="1">
            <a:off x="3014133" y="1879186"/>
            <a:ext cx="4234" cy="381888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820333" y="1509854"/>
            <a:ext cx="2396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s</a:t>
            </a:r>
            <a:r>
              <a:rPr lang="en-US" altLang="ko-KR" b="1" dirty="0" err="1" smtClean="0"/>
              <a:t>erver_roll_and_go</a:t>
            </a:r>
            <a:endParaRPr lang="ko-KR" altLang="en-US" b="1" dirty="0"/>
          </a:p>
        </p:txBody>
      </p:sp>
      <p:cxnSp>
        <p:nvCxnSpPr>
          <p:cNvPr id="56" name="직선 화살표 연결선 55"/>
          <p:cNvCxnSpPr/>
          <p:nvPr/>
        </p:nvCxnSpPr>
        <p:spPr>
          <a:xfrm flipH="1">
            <a:off x="3014135" y="3061045"/>
            <a:ext cx="5931004" cy="9323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3014134" y="4294449"/>
            <a:ext cx="5949431" cy="8211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/>
          <p:nvPr/>
        </p:nvCxnSpPr>
        <p:spPr>
          <a:xfrm>
            <a:off x="3014134" y="2126441"/>
            <a:ext cx="5912579" cy="6897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6117866" y="2134302"/>
            <a:ext cx="244354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 smtClean="0"/>
              <a:t>SIG_TURN</a:t>
            </a:r>
            <a:r>
              <a:rPr lang="ko-KR" altLang="en-US" sz="1500" dirty="0" smtClean="0"/>
              <a:t> 전송</a:t>
            </a:r>
            <a:endParaRPr lang="ko-KR" altLang="en-US" sz="1500" dirty="0"/>
          </a:p>
        </p:txBody>
      </p:sp>
      <p:cxnSp>
        <p:nvCxnSpPr>
          <p:cNvPr id="86" name="직선 연결선 85"/>
          <p:cNvCxnSpPr>
            <a:stCxn id="87" idx="2"/>
          </p:cNvCxnSpPr>
          <p:nvPr/>
        </p:nvCxnSpPr>
        <p:spPr>
          <a:xfrm>
            <a:off x="8945034" y="1871189"/>
            <a:ext cx="18532" cy="38262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7670800" y="1501857"/>
            <a:ext cx="254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/>
              <a:t>client_roll_and_go</a:t>
            </a:r>
            <a:endParaRPr lang="ko-KR" altLang="en-US" b="1" dirty="0"/>
          </a:p>
        </p:txBody>
      </p:sp>
      <p:sp>
        <p:nvSpPr>
          <p:cNvPr id="107" name="TextBox 106"/>
          <p:cNvSpPr txBox="1"/>
          <p:nvPr/>
        </p:nvSpPr>
        <p:spPr>
          <a:xfrm>
            <a:off x="3750733" y="3047316"/>
            <a:ext cx="31665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err="1" smtClean="0"/>
              <a:t>주사위값</a:t>
            </a:r>
            <a:r>
              <a:rPr lang="en-US" altLang="ko-KR" sz="1500" dirty="0" smtClean="0"/>
              <a:t>, </a:t>
            </a:r>
            <a:r>
              <a:rPr lang="ko-KR" altLang="en-US" sz="1500" dirty="0" err="1" smtClean="0"/>
              <a:t>선택값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위치정보를 담은 패킷을 서버에 전송</a:t>
            </a:r>
            <a:endParaRPr lang="ko-KR" altLang="en-US" sz="1500" dirty="0"/>
          </a:p>
        </p:txBody>
      </p:sp>
      <p:sp>
        <p:nvSpPr>
          <p:cNvPr id="108" name="TextBox 107"/>
          <p:cNvSpPr txBox="1"/>
          <p:nvPr/>
        </p:nvSpPr>
        <p:spPr>
          <a:xfrm>
            <a:off x="6462913" y="4030347"/>
            <a:ext cx="191346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/>
              <a:t>위의 패킷의 정보를 다른 모든 플레이어에게 라우팅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97280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43132" y="118640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956734" y="-40007"/>
            <a:ext cx="41994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 smtClean="0"/>
              <a:t>서버</a:t>
            </a:r>
            <a:r>
              <a:rPr kumimoji="1" lang="en-US" altLang="ko-KR" sz="4000" b="1" dirty="0" smtClean="0"/>
              <a:t>-</a:t>
            </a:r>
            <a:r>
              <a:rPr kumimoji="1" lang="ko-KR" altLang="en-US" sz="4000" b="1" dirty="0" smtClean="0"/>
              <a:t>클라이언트</a:t>
            </a:r>
            <a:endParaRPr kumimoji="1" lang="en-US" altLang="ko-KR" sz="4000" b="1" dirty="0" smtClean="0"/>
          </a:p>
          <a:p>
            <a:r>
              <a:rPr kumimoji="1" lang="en-US" altLang="en-US" sz="4000" b="1" dirty="0" smtClean="0"/>
              <a:t>   (</a:t>
            </a:r>
            <a:r>
              <a:rPr kumimoji="1" lang="ko-KR" altLang="en-US" sz="4000" b="1" dirty="0" smtClean="0"/>
              <a:t>추리 단계</a:t>
            </a:r>
            <a:r>
              <a:rPr kumimoji="1" lang="en-US" altLang="ko-KR" sz="4000" b="1" dirty="0" smtClean="0"/>
              <a:t>)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7" name="직선 연결선 6"/>
          <p:cNvCxnSpPr>
            <a:stCxn id="15" idx="2"/>
          </p:cNvCxnSpPr>
          <p:nvPr/>
        </p:nvCxnSpPr>
        <p:spPr>
          <a:xfrm flipH="1">
            <a:off x="3014133" y="1879186"/>
            <a:ext cx="4234" cy="381888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820333" y="1509854"/>
            <a:ext cx="2396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/>
              <a:t>server_game_infer</a:t>
            </a:r>
            <a:endParaRPr lang="ko-KR" altLang="en-US" b="1" dirty="0"/>
          </a:p>
        </p:txBody>
      </p:sp>
      <p:cxnSp>
        <p:nvCxnSpPr>
          <p:cNvPr id="56" name="직선 화살표 연결선 55"/>
          <p:cNvCxnSpPr/>
          <p:nvPr/>
        </p:nvCxnSpPr>
        <p:spPr>
          <a:xfrm flipH="1">
            <a:off x="3014135" y="3061045"/>
            <a:ext cx="5931004" cy="9323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3014134" y="4294449"/>
            <a:ext cx="5949431" cy="8211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/>
          <p:nvPr/>
        </p:nvCxnSpPr>
        <p:spPr>
          <a:xfrm>
            <a:off x="3014134" y="2126441"/>
            <a:ext cx="5912579" cy="6897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6117866" y="2134302"/>
            <a:ext cx="244354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 smtClean="0"/>
              <a:t>SIG_INFR</a:t>
            </a:r>
            <a:r>
              <a:rPr lang="ko-KR" altLang="en-US" sz="1500" dirty="0" smtClean="0"/>
              <a:t> 전송</a:t>
            </a:r>
            <a:endParaRPr lang="ko-KR" altLang="en-US" sz="1500" dirty="0"/>
          </a:p>
        </p:txBody>
      </p:sp>
      <p:cxnSp>
        <p:nvCxnSpPr>
          <p:cNvPr id="86" name="직선 연결선 85"/>
          <p:cNvCxnSpPr>
            <a:stCxn id="87" idx="2"/>
          </p:cNvCxnSpPr>
          <p:nvPr/>
        </p:nvCxnSpPr>
        <p:spPr>
          <a:xfrm>
            <a:off x="8945034" y="1871189"/>
            <a:ext cx="18532" cy="38262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7670800" y="1501857"/>
            <a:ext cx="254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/>
              <a:t>client_game_infer</a:t>
            </a:r>
            <a:endParaRPr lang="ko-KR" altLang="en-US" b="1" dirty="0"/>
          </a:p>
        </p:txBody>
      </p:sp>
      <p:sp>
        <p:nvSpPr>
          <p:cNvPr id="107" name="TextBox 106"/>
          <p:cNvSpPr txBox="1"/>
          <p:nvPr/>
        </p:nvSpPr>
        <p:spPr>
          <a:xfrm>
            <a:off x="3496733" y="3047316"/>
            <a:ext cx="34205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/>
              <a:t>추리 정보를 담은 패킷을 서버에 전송</a:t>
            </a:r>
            <a:endParaRPr lang="ko-KR" altLang="en-US" sz="1500" dirty="0"/>
          </a:p>
        </p:txBody>
      </p:sp>
      <p:sp>
        <p:nvSpPr>
          <p:cNvPr id="108" name="TextBox 107"/>
          <p:cNvSpPr txBox="1"/>
          <p:nvPr/>
        </p:nvSpPr>
        <p:spPr>
          <a:xfrm>
            <a:off x="6462913" y="4030347"/>
            <a:ext cx="191346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/>
              <a:t>위의 패킷의 정보를 다른 모든 플레이어에게 라우팅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53853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103509" y="95903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114812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321074" y="-5408"/>
            <a:ext cx="52578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000" b="1" dirty="0" smtClean="0"/>
              <a:t>서버</a:t>
            </a:r>
            <a:r>
              <a:rPr kumimoji="1" lang="en-US" altLang="ko-KR" sz="4000" b="1" dirty="0" smtClean="0"/>
              <a:t>-</a:t>
            </a:r>
            <a:r>
              <a:rPr kumimoji="1" lang="ko-KR" altLang="en-US" sz="4000" b="1" dirty="0" smtClean="0"/>
              <a:t>클라이언트</a:t>
            </a:r>
            <a:endParaRPr kumimoji="1" lang="en-US" altLang="ko-KR" sz="4000" b="1" dirty="0" smtClean="0"/>
          </a:p>
          <a:p>
            <a:pPr algn="ctr"/>
            <a:r>
              <a:rPr kumimoji="1" lang="en-US" altLang="en-US" sz="4000" b="1" dirty="0" smtClean="0"/>
              <a:t>(</a:t>
            </a:r>
            <a:r>
              <a:rPr kumimoji="1" lang="ko-KR" altLang="en-US" sz="4000" b="1" dirty="0" smtClean="0"/>
              <a:t>추리 단계</a:t>
            </a:r>
            <a:r>
              <a:rPr kumimoji="1" lang="en-US" altLang="ko-KR" sz="4000" b="1" dirty="0" smtClean="0"/>
              <a:t>)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7" name="직선 연결선 6"/>
          <p:cNvCxnSpPr>
            <a:stCxn id="15" idx="2"/>
          </p:cNvCxnSpPr>
          <p:nvPr/>
        </p:nvCxnSpPr>
        <p:spPr>
          <a:xfrm flipH="1">
            <a:off x="3014133" y="1879186"/>
            <a:ext cx="4234" cy="381888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820333" y="1509854"/>
            <a:ext cx="2396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/>
              <a:t>server_game_infer</a:t>
            </a:r>
            <a:endParaRPr lang="ko-KR" altLang="en-US" b="1" dirty="0"/>
          </a:p>
        </p:txBody>
      </p:sp>
      <p:cxnSp>
        <p:nvCxnSpPr>
          <p:cNvPr id="56" name="직선 화살표 연결선 55"/>
          <p:cNvCxnSpPr/>
          <p:nvPr/>
        </p:nvCxnSpPr>
        <p:spPr>
          <a:xfrm flipH="1">
            <a:off x="3036688" y="4765337"/>
            <a:ext cx="5913032" cy="7209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/>
          <p:nvPr/>
        </p:nvCxnSpPr>
        <p:spPr>
          <a:xfrm>
            <a:off x="3014134" y="2126441"/>
            <a:ext cx="5912579" cy="6897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6117866" y="2134302"/>
            <a:ext cx="244354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 smtClean="0"/>
              <a:t>SIG_WAIT</a:t>
            </a:r>
            <a:r>
              <a:rPr lang="ko-KR" altLang="en-US" sz="1500" dirty="0" smtClean="0"/>
              <a:t> 전송</a:t>
            </a:r>
            <a:endParaRPr lang="ko-KR" altLang="en-US" sz="1500" dirty="0"/>
          </a:p>
        </p:txBody>
      </p:sp>
      <p:cxnSp>
        <p:nvCxnSpPr>
          <p:cNvPr id="86" name="직선 연결선 85"/>
          <p:cNvCxnSpPr>
            <a:stCxn id="87" idx="2"/>
          </p:cNvCxnSpPr>
          <p:nvPr/>
        </p:nvCxnSpPr>
        <p:spPr>
          <a:xfrm>
            <a:off x="8945034" y="1871189"/>
            <a:ext cx="18532" cy="38262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7670800" y="1501857"/>
            <a:ext cx="254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/>
              <a:t>client_game_infer</a:t>
            </a:r>
            <a:endParaRPr lang="ko-KR" altLang="en-US" b="1" dirty="0"/>
          </a:p>
        </p:txBody>
      </p:sp>
      <p:sp>
        <p:nvSpPr>
          <p:cNvPr id="107" name="TextBox 106"/>
          <p:cNvSpPr txBox="1"/>
          <p:nvPr/>
        </p:nvSpPr>
        <p:spPr>
          <a:xfrm>
            <a:off x="3177118" y="4724486"/>
            <a:ext cx="34205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/>
              <a:t>단서 정보를 담은 패킷을 서버에 전송</a:t>
            </a:r>
            <a:endParaRPr lang="ko-KR" altLang="en-US" sz="1500" dirty="0"/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3032562" y="3015086"/>
            <a:ext cx="5949431" cy="8211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117866" y="2803946"/>
            <a:ext cx="22726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/>
              <a:t>턴 플레이어의 추리 정보가 담긴 패킷을 전송</a:t>
            </a:r>
            <a:endParaRPr lang="ko-KR" altLang="en-US" sz="1500" dirty="0"/>
          </a:p>
        </p:txBody>
      </p:sp>
      <p:cxnSp>
        <p:nvCxnSpPr>
          <p:cNvPr id="5" name="직선 화살표 연결선 4"/>
          <p:cNvCxnSpPr/>
          <p:nvPr/>
        </p:nvCxnSpPr>
        <p:spPr>
          <a:xfrm>
            <a:off x="3032562" y="3836201"/>
            <a:ext cx="5931004" cy="8289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154837" y="3933986"/>
            <a:ext cx="28942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 smtClean="0"/>
              <a:t>SIG_TURN or SIG_DONE</a:t>
            </a:r>
            <a:r>
              <a:rPr lang="ko-KR" altLang="en-US" sz="1500" dirty="0" smtClean="0"/>
              <a:t> 전송</a:t>
            </a:r>
            <a:endParaRPr lang="ko-KR" altLang="en-US" sz="1500" dirty="0"/>
          </a:p>
        </p:txBody>
      </p:sp>
      <p:sp>
        <p:nvSpPr>
          <p:cNvPr id="4" name="TextBox 3"/>
          <p:cNvSpPr txBox="1"/>
          <p:nvPr/>
        </p:nvSpPr>
        <p:spPr>
          <a:xfrm>
            <a:off x="8463529" y="5074208"/>
            <a:ext cx="3289683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SIG_TURN - </a:t>
            </a:r>
            <a:r>
              <a:rPr lang="ko-KR" altLang="en-US" dirty="0" smtClean="0"/>
              <a:t>단서 패킷 제출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SIG_DONE – </a:t>
            </a:r>
            <a:r>
              <a:rPr lang="ko-KR" altLang="en-US" dirty="0" smtClean="0"/>
              <a:t>단서 패킷 제출 </a:t>
            </a:r>
            <a:r>
              <a:rPr lang="en-US" altLang="ko-KR" dirty="0" smtClean="0"/>
              <a:t>x</a:t>
            </a:r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이미 누군가가 단서를 제출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806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43132" y="34373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956734" y="-40007"/>
            <a:ext cx="41994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 smtClean="0"/>
              <a:t>서버</a:t>
            </a:r>
            <a:r>
              <a:rPr kumimoji="1" lang="en-US" altLang="ko-KR" sz="4000" b="1" dirty="0" smtClean="0"/>
              <a:t>-</a:t>
            </a:r>
            <a:r>
              <a:rPr kumimoji="1" lang="ko-KR" altLang="en-US" sz="4000" b="1" dirty="0" smtClean="0"/>
              <a:t>클라이언트</a:t>
            </a:r>
            <a:endParaRPr kumimoji="1" lang="en-US" altLang="ko-KR" sz="4000" b="1" dirty="0" smtClean="0"/>
          </a:p>
          <a:p>
            <a:r>
              <a:rPr kumimoji="1" lang="en-US" altLang="en-US" sz="4000" b="1" dirty="0" smtClean="0"/>
              <a:t> (</a:t>
            </a:r>
            <a:r>
              <a:rPr kumimoji="1" lang="ko-KR" altLang="en-US" sz="4000" b="1" dirty="0" smtClean="0"/>
              <a:t>다음 턴 설정</a:t>
            </a:r>
            <a:r>
              <a:rPr kumimoji="1" lang="en-US" altLang="ko-KR" sz="4000" b="1" dirty="0" smtClean="0"/>
              <a:t>)</a:t>
            </a:r>
            <a:endParaRPr kumimoji="1" lang="ko-Kore-KR" altLang="en-US" sz="40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7" name="직선 연결선 6"/>
          <p:cNvCxnSpPr>
            <a:stCxn id="15" idx="2"/>
          </p:cNvCxnSpPr>
          <p:nvPr/>
        </p:nvCxnSpPr>
        <p:spPr>
          <a:xfrm flipH="1">
            <a:off x="3014133" y="1879186"/>
            <a:ext cx="4234" cy="381888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693119" y="1517060"/>
            <a:ext cx="291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 smtClean="0"/>
              <a:t>Server_game_next_turn</a:t>
            </a:r>
            <a:endParaRPr lang="ko-KR" altLang="en-US" b="1" dirty="0"/>
          </a:p>
        </p:txBody>
      </p:sp>
      <p:cxnSp>
        <p:nvCxnSpPr>
          <p:cNvPr id="70" name="직선 화살표 연결선 69"/>
          <p:cNvCxnSpPr/>
          <p:nvPr/>
        </p:nvCxnSpPr>
        <p:spPr>
          <a:xfrm>
            <a:off x="3025411" y="2638985"/>
            <a:ext cx="5938154" cy="14419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5723372" y="2410029"/>
            <a:ext cx="287876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/>
              <a:t>다음 턴에 관한 정보를 패킷에 설정한 뒤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모든 플레이어에게 전송</a:t>
            </a:r>
            <a:endParaRPr lang="ko-KR" altLang="en-US" sz="1500" dirty="0"/>
          </a:p>
        </p:txBody>
      </p:sp>
      <p:cxnSp>
        <p:nvCxnSpPr>
          <p:cNvPr id="86" name="직선 연결선 85"/>
          <p:cNvCxnSpPr>
            <a:stCxn id="87" idx="2"/>
          </p:cNvCxnSpPr>
          <p:nvPr/>
        </p:nvCxnSpPr>
        <p:spPr>
          <a:xfrm>
            <a:off x="8945034" y="1871189"/>
            <a:ext cx="18532" cy="38262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963565" y="4335176"/>
            <a:ext cx="26611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/>
              <a:t>다음 턴의 플레이어는 </a:t>
            </a:r>
            <a:r>
              <a:rPr lang="en-US" altLang="ko-KR" sz="1500" dirty="0" err="1" smtClean="0"/>
              <a:t>client_roll_and_go</a:t>
            </a:r>
            <a:r>
              <a:rPr lang="ko-KR" altLang="en-US" sz="1500" dirty="0" smtClean="0"/>
              <a:t>를 진행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60374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CC9AF9-B864-9F4B-956E-7F476B02531C}"/>
              </a:ext>
            </a:extLst>
          </p:cNvPr>
          <p:cNvGrpSpPr/>
          <p:nvPr/>
        </p:nvGrpSpPr>
        <p:grpSpPr>
          <a:xfrm>
            <a:off x="489854" y="-97749"/>
            <a:ext cx="4920251" cy="1440000"/>
            <a:chOff x="489854" y="-97749"/>
            <a:chExt cx="4920251" cy="1139542"/>
          </a:xfrm>
        </p:grpSpPr>
        <p:sp>
          <p:nvSpPr>
            <p:cNvPr id="9" name="오각형[P] 8">
              <a:extLst>
                <a:ext uri="{FF2B5EF4-FFF2-40B4-BE49-F238E27FC236}">
                  <a16:creationId xmlns:a16="http://schemas.microsoft.com/office/drawing/2014/main" id="{F2225762-090A-6C49-AC58-DB7F311B49FA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D33A7671-6F84-A84E-8DC6-130F5D54D0E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90C5B22-75E4-F44F-9E69-3617C1D0E489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C376CB-EB99-3444-859F-FA2728EFDDBB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오각형[P] 13">
              <a:extLst>
                <a:ext uri="{FF2B5EF4-FFF2-40B4-BE49-F238E27FC236}">
                  <a16:creationId xmlns:a16="http://schemas.microsoft.com/office/drawing/2014/main" id="{A6CA0615-4EBF-5341-A485-CCE4778CABC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396775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개요</a:t>
            </a:r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세부 내용 소개</a:t>
            </a:r>
            <a:endParaRPr kumimoji="1" lang="en-US" altLang="ko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4400" b="1" dirty="0"/>
              <a:t>시연 영상</a:t>
            </a:r>
            <a:endParaRPr kumimoji="1" lang="en-US" altLang="ko-Kore-KR" sz="4400" b="1" dirty="0"/>
          </a:p>
        </p:txBody>
      </p:sp>
    </p:spTree>
    <p:extLst>
      <p:ext uri="{BB962C8B-B14F-4D97-AF65-F5344CB8AC3E}">
        <p14:creationId xmlns:p14="http://schemas.microsoft.com/office/powerpoint/2010/main" val="29039267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1716657" y="77006"/>
            <a:ext cx="30882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400" b="1" dirty="0" err="1" smtClean="0"/>
              <a:t>시연영상</a:t>
            </a:r>
            <a:endParaRPr kumimoji="1" lang="ko-Kore-KR" altLang="en-US" sz="44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4" name="KakaoTalk_20200710_1458386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9854" y="1427824"/>
            <a:ext cx="10776244" cy="444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49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 smtClean="0"/>
              <a:t>후기</a:t>
            </a:r>
            <a:endParaRPr kumimoji="1" lang="ko-Kore-KR" altLang="en-US" sz="4400" b="1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54" y="1454233"/>
            <a:ext cx="11309230" cy="421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07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678CE8C-0DFA-AD40-93D3-8FF67C9BBF71}"/>
              </a:ext>
            </a:extLst>
          </p:cNvPr>
          <p:cNvGrpSpPr/>
          <p:nvPr/>
        </p:nvGrpSpPr>
        <p:grpSpPr>
          <a:xfrm>
            <a:off x="489854" y="-97750"/>
            <a:ext cx="4920251" cy="1440000"/>
            <a:chOff x="489854" y="-97749"/>
            <a:chExt cx="4920251" cy="1139542"/>
          </a:xfrm>
        </p:grpSpPr>
        <p:sp>
          <p:nvSpPr>
            <p:cNvPr id="30" name="오각형[P] 29">
              <a:extLst>
                <a:ext uri="{FF2B5EF4-FFF2-40B4-BE49-F238E27FC236}">
                  <a16:creationId xmlns:a16="http://schemas.microsoft.com/office/drawing/2014/main" id="{98940065-619B-944D-B814-A339CA1E477E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오각형[P] 30">
              <a:extLst>
                <a:ext uri="{FF2B5EF4-FFF2-40B4-BE49-F238E27FC236}">
                  <a16:creationId xmlns:a16="http://schemas.microsoft.com/office/drawing/2014/main" id="{50386B33-F039-7847-8253-B5FA333B21B0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E84179D-4283-BD42-8700-3043C6AC4E8B}"/>
              </a:ext>
            </a:extLst>
          </p:cNvPr>
          <p:cNvSpPr txBox="1"/>
          <p:nvPr/>
        </p:nvSpPr>
        <p:spPr>
          <a:xfrm>
            <a:off x="1442353" y="1589481"/>
            <a:ext cx="3533340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>
                <a:solidFill>
                  <a:schemeClr val="bg2">
                    <a:lumMod val="75000"/>
                  </a:schemeClr>
                </a:solidFill>
              </a:rPr>
              <a:t>개요</a:t>
            </a:r>
            <a:endParaRPr kumimoji="1" lang="en-US" altLang="ko-Kore-KR" sz="4400" b="1" dirty="0">
              <a:solidFill>
                <a:schemeClr val="bg2">
                  <a:lumMod val="75000"/>
                </a:schemeClr>
              </a:solidFill>
            </a:endParaRPr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endParaRPr kumimoji="1" lang="en-US" altLang="ko-Kore-KR" sz="4400" b="1" dirty="0"/>
          </a:p>
          <a:p>
            <a:r>
              <a:rPr kumimoji="1" lang="ko-KR" altLang="en-US" sz="6000" b="1" dirty="0"/>
              <a:t>시연 영상</a:t>
            </a:r>
            <a:endParaRPr kumimoji="1" lang="en-US" altLang="ko-Kore-KR" sz="6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FCADC-89DC-5C44-BCFB-C4C31FD733B9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/>
              <a:t>목차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3E36D4D-0E36-AA4B-8C3A-8E26651F0791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FD975C-0303-ED43-9BBC-47B73A39603F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4" name="오각형[P] 33">
              <a:extLst>
                <a:ext uri="{FF2B5EF4-FFF2-40B4-BE49-F238E27FC236}">
                  <a16:creationId xmlns:a16="http://schemas.microsoft.com/office/drawing/2014/main" id="{104F4A1A-6E0E-FF4C-82E1-F6951763B9A1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F02A5EF-2E1B-5049-9C34-5FB4184E6D64}"/>
              </a:ext>
            </a:extLst>
          </p:cNvPr>
          <p:cNvSpPr txBox="1"/>
          <p:nvPr/>
        </p:nvSpPr>
        <p:spPr>
          <a:xfrm>
            <a:off x="1442352" y="2888812"/>
            <a:ext cx="39677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b="1" dirty="0">
                <a:solidFill>
                  <a:schemeClr val="bg2">
                    <a:lumMod val="75000"/>
                  </a:schemeClr>
                </a:solidFill>
              </a:rPr>
              <a:t>세부</a:t>
            </a:r>
            <a:r>
              <a:rPr kumimoji="1" lang="ko-KR" altLang="en-US" sz="4400" b="1" dirty="0">
                <a:solidFill>
                  <a:schemeClr val="bg2">
                    <a:lumMod val="75000"/>
                  </a:schemeClr>
                </a:solidFill>
              </a:rPr>
              <a:t> 내용 소개</a:t>
            </a:r>
            <a:endParaRPr kumimoji="1" lang="ko-Kore-KR" altLang="en-US" sz="44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0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2293388" y="77006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개요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BB0EED6B-1B05-0948-B4DC-D0FBC1481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426" y="1448216"/>
            <a:ext cx="5566288" cy="396156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A67BAD-E50F-D144-8A48-2BDCAC9F1C61}"/>
              </a:ext>
            </a:extLst>
          </p:cNvPr>
          <p:cNvSpPr txBox="1"/>
          <p:nvPr/>
        </p:nvSpPr>
        <p:spPr>
          <a:xfrm>
            <a:off x="1968529" y="5454576"/>
            <a:ext cx="2779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(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ko-KR" altLang="en-US" dirty="0"/>
              <a:t>인용 추리 게임 </a:t>
            </a:r>
            <a:r>
              <a:rPr kumimoji="1" lang="en-US" altLang="ko-KR" dirty="0"/>
              <a:t>CLUE</a:t>
            </a:r>
            <a:r>
              <a:rPr kumimoji="1" lang="ko-KR" altLang="en-US" dirty="0"/>
              <a:t> 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FBD9088-019A-0E4B-A733-B627D36D4100}"/>
              </a:ext>
            </a:extLst>
          </p:cNvPr>
          <p:cNvSpPr/>
          <p:nvPr/>
        </p:nvSpPr>
        <p:spPr>
          <a:xfrm>
            <a:off x="6888192" y="1575512"/>
            <a:ext cx="4647687" cy="3706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주제 </a:t>
            </a:r>
            <a:r>
              <a:rPr kumimoji="1" lang="en-US" altLang="ko-KR" b="1" dirty="0">
                <a:solidFill>
                  <a:schemeClr val="tx1"/>
                </a:solidFill>
              </a:rPr>
              <a:t>: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r>
              <a:rPr kumimoji="1" lang="ko-KR" altLang="en-US" b="1" dirty="0" err="1">
                <a:solidFill>
                  <a:schemeClr val="tx1"/>
                </a:solidFill>
              </a:rPr>
              <a:t>클루</a:t>
            </a:r>
            <a:r>
              <a:rPr kumimoji="1" lang="en-US" altLang="ko-KR" b="1" dirty="0">
                <a:solidFill>
                  <a:schemeClr val="tx1"/>
                </a:solidFill>
              </a:rPr>
              <a:t>(Clue) </a:t>
            </a:r>
            <a:r>
              <a:rPr kumimoji="1" lang="ko-KR" altLang="en-US" b="1" dirty="0">
                <a:solidFill>
                  <a:schemeClr val="tx1"/>
                </a:solidFill>
              </a:rPr>
              <a:t>보드게임 프로그램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endParaRPr kumimoji="1" lang="en-US" altLang="en-US" b="1" dirty="0">
              <a:solidFill>
                <a:schemeClr val="tx1"/>
              </a:solidFill>
            </a:endParaRPr>
          </a:p>
          <a:p>
            <a:endParaRPr kumimoji="1" lang="en-US" altLang="en-US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사용 언어 </a:t>
            </a:r>
            <a:r>
              <a:rPr kumimoji="1" lang="en-US" altLang="ko-KR" b="1" dirty="0">
                <a:solidFill>
                  <a:schemeClr val="tx1"/>
                </a:solidFill>
              </a:rPr>
              <a:t>: C  </a:t>
            </a: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(</a:t>
            </a:r>
            <a:r>
              <a:rPr kumimoji="1" lang="ko-KR" altLang="en-US" b="1" dirty="0">
                <a:solidFill>
                  <a:schemeClr val="tx1"/>
                </a:solidFill>
              </a:rPr>
              <a:t>그래픽 라이브러리 </a:t>
            </a:r>
            <a:r>
              <a:rPr kumimoji="1" lang="en-US" altLang="ko-KR" b="1" dirty="0">
                <a:solidFill>
                  <a:schemeClr val="tx1"/>
                </a:solidFill>
              </a:rPr>
              <a:t>: </a:t>
            </a:r>
            <a:r>
              <a:rPr kumimoji="1" lang="en-US" altLang="ko-KR" b="1" dirty="0" err="1">
                <a:solidFill>
                  <a:schemeClr val="tx1"/>
                </a:solidFill>
              </a:rPr>
              <a:t>ncurses</a:t>
            </a:r>
            <a:r>
              <a:rPr kumimoji="1" lang="en-US" altLang="ko-KR" b="1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732668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1099002" y="-20968"/>
            <a:ext cx="37064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 err="1"/>
              <a:t>클루</a:t>
            </a:r>
            <a:r>
              <a:rPr kumimoji="1" lang="en-US" altLang="ko-KR" sz="4400" b="1" dirty="0"/>
              <a:t>(Clue)</a:t>
            </a:r>
            <a:r>
              <a:rPr kumimoji="1" lang="ko-KR" altLang="en-US" sz="4400" b="1" dirty="0"/>
              <a:t>란</a:t>
            </a:r>
            <a:r>
              <a:rPr kumimoji="1" lang="en-US" altLang="ko-KR" sz="4400" b="1" dirty="0"/>
              <a:t>?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1A67BAD-E50F-D144-8A48-2BDCAC9F1C61}"/>
              </a:ext>
            </a:extLst>
          </p:cNvPr>
          <p:cNvSpPr txBox="1"/>
          <p:nvPr/>
        </p:nvSpPr>
        <p:spPr>
          <a:xfrm>
            <a:off x="1968529" y="5454576"/>
            <a:ext cx="2779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(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ko-KR" altLang="en-US" dirty="0"/>
              <a:t>인용 추리 게임 </a:t>
            </a:r>
            <a:r>
              <a:rPr kumimoji="1" lang="en-US" altLang="ko-KR" dirty="0"/>
              <a:t>CLUE</a:t>
            </a:r>
            <a:r>
              <a:rPr kumimoji="1" lang="ko-KR" altLang="en-US" dirty="0"/>
              <a:t> 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FBD9088-019A-0E4B-A733-B627D36D4100}"/>
              </a:ext>
            </a:extLst>
          </p:cNvPr>
          <p:cNvSpPr/>
          <p:nvPr/>
        </p:nvSpPr>
        <p:spPr>
          <a:xfrm>
            <a:off x="6602966" y="1342248"/>
            <a:ext cx="5099180" cy="40264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대저택 안에서 벌어진 살인사건의 용의자를 추리하는 게임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각 플레이어는 탐정이 되어 살인사건의 용의자</a:t>
            </a:r>
            <a:r>
              <a:rPr kumimoji="1" lang="en-US" altLang="ko-KR" b="1" dirty="0">
                <a:solidFill>
                  <a:schemeClr val="tx1"/>
                </a:solidFill>
              </a:rPr>
              <a:t>, </a:t>
            </a:r>
            <a:r>
              <a:rPr kumimoji="1" lang="ko-KR" altLang="en-US" b="1" dirty="0">
                <a:solidFill>
                  <a:schemeClr val="tx1"/>
                </a:solidFill>
              </a:rPr>
              <a:t>살인 흉기</a:t>
            </a:r>
            <a:r>
              <a:rPr kumimoji="1" lang="en-US" altLang="ko-KR" b="1" dirty="0">
                <a:solidFill>
                  <a:schemeClr val="tx1"/>
                </a:solidFill>
              </a:rPr>
              <a:t>, </a:t>
            </a:r>
            <a:r>
              <a:rPr kumimoji="1" lang="ko-KR" altLang="en-US" b="1" dirty="0">
                <a:solidFill>
                  <a:schemeClr val="tx1"/>
                </a:solidFill>
              </a:rPr>
              <a:t>살인 장소를 맞혀야 함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게임 시작 전 정답에 해당하는 카드를 선택하고</a:t>
            </a:r>
            <a:r>
              <a:rPr kumimoji="1" lang="en-US" altLang="ko-KR" b="1" dirty="0">
                <a:solidFill>
                  <a:schemeClr val="tx1"/>
                </a:solidFill>
              </a:rPr>
              <a:t>, </a:t>
            </a:r>
            <a:r>
              <a:rPr kumimoji="1" lang="ko-KR" altLang="en-US" b="1" dirty="0">
                <a:solidFill>
                  <a:schemeClr val="tx1"/>
                </a:solidFill>
              </a:rPr>
              <a:t>나머지 카드를 플레이어들에게 분배함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플레이어들은 이 카드들을 가지고 답을 좁혀 나감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5" name="그림 4" descr="다채로운, 사진, 덮여있는, 많은이(가) 표시된 사진&#10;&#10;자동 생성된 설명">
            <a:extLst>
              <a:ext uri="{FF2B5EF4-FFF2-40B4-BE49-F238E27FC236}">
                <a16:creationId xmlns:a16="http://schemas.microsoft.com/office/drawing/2014/main" id="{BB20F545-38D9-4C00-9F18-D60038A7C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10" y="1342249"/>
            <a:ext cx="6044268" cy="402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50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1553328" y="-8570"/>
            <a:ext cx="26404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dirty="0"/>
              <a:t>선정 이유</a:t>
            </a:r>
            <a:endParaRPr kumimoji="1" lang="ko-Kore-KR" altLang="en-US" sz="44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pic>
        <p:nvPicPr>
          <p:cNvPr id="5" name="그림 4" descr="방, 테이블, 시계이(가) 표시된 사진&#10;&#10;자동 생성된 설명">
            <a:extLst>
              <a:ext uri="{FF2B5EF4-FFF2-40B4-BE49-F238E27FC236}">
                <a16:creationId xmlns:a16="http://schemas.microsoft.com/office/drawing/2014/main" id="{5DD56589-5E75-A844-ABBC-A7688F8311D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54" y="1496397"/>
            <a:ext cx="5196115" cy="38970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CCCEAD05-B811-EC4C-89B1-1252F42BCFE3}"/>
              </a:ext>
            </a:extLst>
          </p:cNvPr>
          <p:cNvSpPr/>
          <p:nvPr/>
        </p:nvSpPr>
        <p:spPr>
          <a:xfrm>
            <a:off x="6284890" y="1496397"/>
            <a:ext cx="5058023" cy="3706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리눅스 시스템 및 네트워크 프로그래밍 활용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 err="1">
                <a:solidFill>
                  <a:schemeClr val="tx1"/>
                </a:solidFill>
              </a:rPr>
              <a:t>클루</a:t>
            </a:r>
            <a:r>
              <a:rPr kumimoji="1" lang="en-US" altLang="ko-KR" b="1" dirty="0">
                <a:solidFill>
                  <a:schemeClr val="tx1"/>
                </a:solidFill>
              </a:rPr>
              <a:t>(Clue) </a:t>
            </a:r>
            <a:r>
              <a:rPr kumimoji="1" lang="ko-KR" altLang="en-US" b="1" dirty="0">
                <a:solidFill>
                  <a:schemeClr val="tx1"/>
                </a:solidFill>
              </a:rPr>
              <a:t>보드 게임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- </a:t>
            </a:r>
            <a:r>
              <a:rPr kumimoji="1" lang="ko-KR" altLang="en-US" b="1" dirty="0">
                <a:solidFill>
                  <a:schemeClr val="tx1"/>
                </a:solidFill>
              </a:rPr>
              <a:t>플레이어의</a:t>
            </a:r>
            <a:r>
              <a:rPr kumimoji="1" lang="en-US" altLang="ko-KR" b="1" dirty="0">
                <a:solidFill>
                  <a:schemeClr val="tx1"/>
                </a:solidFill>
              </a:rPr>
              <a:t> </a:t>
            </a:r>
            <a:r>
              <a:rPr kumimoji="1" lang="ko-KR" altLang="en-US" b="1" dirty="0">
                <a:solidFill>
                  <a:schemeClr val="tx1"/>
                </a:solidFill>
              </a:rPr>
              <a:t>추리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- </a:t>
            </a:r>
            <a:r>
              <a:rPr kumimoji="1" lang="ko-KR" altLang="en-US" b="1" dirty="0">
                <a:solidFill>
                  <a:schemeClr val="tx1"/>
                </a:solidFill>
              </a:rPr>
              <a:t>복잡한</a:t>
            </a:r>
            <a:r>
              <a:rPr kumimoji="1" lang="en-US" altLang="ko-KR" b="1" dirty="0">
                <a:solidFill>
                  <a:schemeClr val="tx1"/>
                </a:solidFill>
              </a:rPr>
              <a:t> </a:t>
            </a:r>
            <a:r>
              <a:rPr kumimoji="1" lang="ko-KR" altLang="en-US" b="1" dirty="0">
                <a:solidFill>
                  <a:schemeClr val="tx1"/>
                </a:solidFill>
              </a:rPr>
              <a:t>게임 규칙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- </a:t>
            </a:r>
            <a:r>
              <a:rPr kumimoji="1" lang="ko-KR" altLang="en-US" b="1" dirty="0">
                <a:solidFill>
                  <a:schemeClr val="tx1"/>
                </a:solidFill>
              </a:rPr>
              <a:t>플레이어 간 찾은 단서 공유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endParaRPr kumimoji="1" lang="en-US" altLang="ko-K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chemeClr val="tx1"/>
                </a:solidFill>
              </a:rPr>
              <a:t>알고리즘 </a:t>
            </a:r>
            <a:r>
              <a:rPr kumimoji="1" lang="ko-KR" altLang="en-US" b="1" dirty="0" err="1">
                <a:solidFill>
                  <a:schemeClr val="tx1"/>
                </a:solidFill>
              </a:rPr>
              <a:t>해결력</a:t>
            </a:r>
            <a:r>
              <a:rPr kumimoji="1" lang="ko-KR" altLang="en-US" b="1" dirty="0">
                <a:solidFill>
                  <a:schemeClr val="tx1"/>
                </a:solidFill>
              </a:rPr>
              <a:t> 및 네트워크 프로그래밍</a:t>
            </a:r>
            <a:endParaRPr kumimoji="1" lang="en-US" altLang="ko-KR" b="1" dirty="0">
              <a:solidFill>
                <a:schemeClr val="tx1"/>
              </a:solidFill>
            </a:endParaRPr>
          </a:p>
          <a:p>
            <a:r>
              <a:rPr kumimoji="1" lang="en-US" altLang="ko-KR" b="1" dirty="0">
                <a:solidFill>
                  <a:schemeClr val="tx1"/>
                </a:solidFill>
              </a:rPr>
              <a:t>    </a:t>
            </a:r>
            <a:r>
              <a:rPr kumimoji="1" lang="ko-KR" altLang="en-US" b="1" dirty="0">
                <a:solidFill>
                  <a:schemeClr val="tx1"/>
                </a:solidFill>
              </a:rPr>
              <a:t>기술 향상 기대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160E44-A9A1-624B-AB92-740E197CE8A5}"/>
              </a:ext>
            </a:extLst>
          </p:cNvPr>
          <p:cNvSpPr txBox="1"/>
          <p:nvPr/>
        </p:nvSpPr>
        <p:spPr>
          <a:xfrm>
            <a:off x="966098" y="5454576"/>
            <a:ext cx="4129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(</a:t>
            </a:r>
            <a:r>
              <a:rPr kumimoji="1" lang="ko-KR" altLang="en-US" dirty="0"/>
              <a:t> 주제 선정을 위해 제작한 게임 실물 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57795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FA7B2F1-2ADB-4040-9E4E-1BEBE815EA7B}"/>
              </a:ext>
            </a:extLst>
          </p:cNvPr>
          <p:cNvSpPr txBox="1"/>
          <p:nvPr/>
        </p:nvSpPr>
        <p:spPr>
          <a:xfrm>
            <a:off x="1697147" y="-44308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/>
              <a:t>진행 순서</a:t>
            </a:r>
            <a:endParaRPr kumimoji="1" lang="ko-Kore-KR" altLang="en-US" sz="40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10" name="직선 연결선 23">
            <a:extLst>
              <a:ext uri="{FF2B5EF4-FFF2-40B4-BE49-F238E27FC236}">
                <a16:creationId xmlns:a16="http://schemas.microsoft.com/office/drawing/2014/main" id="{EC8BFF04-A0C7-8B49-A24C-E2D20254E17A}"/>
              </a:ext>
            </a:extLst>
          </p:cNvPr>
          <p:cNvCxnSpPr>
            <a:cxnSpLocks/>
          </p:cNvCxnSpPr>
          <p:nvPr/>
        </p:nvCxnSpPr>
        <p:spPr>
          <a:xfrm flipV="1">
            <a:off x="1233637" y="3461346"/>
            <a:ext cx="9131671" cy="1"/>
          </a:xfrm>
          <a:prstGeom prst="line">
            <a:avLst/>
          </a:prstGeom>
          <a:ln w="28575"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906DF510-3DAD-F04F-8751-6BEF10055352}"/>
              </a:ext>
            </a:extLst>
          </p:cNvPr>
          <p:cNvSpPr/>
          <p:nvPr/>
        </p:nvSpPr>
        <p:spPr>
          <a:xfrm>
            <a:off x="1078560" y="3383808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D0461BB-F52E-3742-9A1F-0BC1E01AF69A}"/>
              </a:ext>
            </a:extLst>
          </p:cNvPr>
          <p:cNvSpPr/>
          <p:nvPr/>
        </p:nvSpPr>
        <p:spPr>
          <a:xfrm>
            <a:off x="2393859" y="3383802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33D3D37-3030-A643-9F51-93A36C3C0052}"/>
              </a:ext>
            </a:extLst>
          </p:cNvPr>
          <p:cNvSpPr/>
          <p:nvPr/>
        </p:nvSpPr>
        <p:spPr>
          <a:xfrm rot="12580281">
            <a:off x="3419765" y="3429959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78F5C51-A6D7-3345-AA8A-ABA42962EE73}"/>
              </a:ext>
            </a:extLst>
          </p:cNvPr>
          <p:cNvSpPr/>
          <p:nvPr/>
        </p:nvSpPr>
        <p:spPr>
          <a:xfrm>
            <a:off x="966098" y="2630058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주제 선정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프로젝트 주제 선정 회의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89B36B3-8EBD-904E-BFF2-E6B031E8BCE2}"/>
              </a:ext>
            </a:extLst>
          </p:cNvPr>
          <p:cNvSpPr/>
          <p:nvPr/>
        </p:nvSpPr>
        <p:spPr>
          <a:xfrm>
            <a:off x="8663037" y="3805098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디버깅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오류 수정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B86CE51D-B72B-2543-BEF1-6E2838C01B52}"/>
              </a:ext>
            </a:extLst>
          </p:cNvPr>
          <p:cNvSpPr/>
          <p:nvPr/>
        </p:nvSpPr>
        <p:spPr>
          <a:xfrm>
            <a:off x="6238691" y="3383802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E1C5966-3182-6545-ADE4-0F767BC51657}"/>
              </a:ext>
            </a:extLst>
          </p:cNvPr>
          <p:cNvSpPr/>
          <p:nvPr/>
        </p:nvSpPr>
        <p:spPr>
          <a:xfrm>
            <a:off x="10365308" y="3390795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3198FF6-320C-B043-8AE5-EF6482155BDA}"/>
              </a:ext>
            </a:extLst>
          </p:cNvPr>
          <p:cNvSpPr/>
          <p:nvPr/>
        </p:nvSpPr>
        <p:spPr>
          <a:xfrm>
            <a:off x="5331323" y="3573175"/>
            <a:ext cx="1969812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구현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Server &amp; Client &amp; UI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3" name="꺾인 연결선[E] 32">
            <a:extLst>
              <a:ext uri="{FF2B5EF4-FFF2-40B4-BE49-F238E27FC236}">
                <a16:creationId xmlns:a16="http://schemas.microsoft.com/office/drawing/2014/main" id="{EA72DAA3-1652-3046-AE82-5D515608A3D0}"/>
              </a:ext>
            </a:extLst>
          </p:cNvPr>
          <p:cNvCxnSpPr>
            <a:cxnSpLocks/>
            <a:stCxn id="28" idx="6"/>
          </p:cNvCxnSpPr>
          <p:nvPr/>
        </p:nvCxnSpPr>
        <p:spPr>
          <a:xfrm flipH="1" flipV="1">
            <a:off x="6316229" y="2938972"/>
            <a:ext cx="4204156" cy="529362"/>
          </a:xfrm>
          <a:prstGeom prst="bentConnector4">
            <a:avLst>
              <a:gd name="adj1" fmla="val -5437"/>
              <a:gd name="adj2" fmla="val 291244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>
            <a:extLst>
              <a:ext uri="{FF2B5EF4-FFF2-40B4-BE49-F238E27FC236}">
                <a16:creationId xmlns:a16="http://schemas.microsoft.com/office/drawing/2014/main" id="{36AFA33B-EC64-8B42-8BB5-E5CF0F4B7850}"/>
              </a:ext>
            </a:extLst>
          </p:cNvPr>
          <p:cNvSpPr/>
          <p:nvPr/>
        </p:nvSpPr>
        <p:spPr>
          <a:xfrm rot="12580281">
            <a:off x="4291691" y="342995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88CC8E79-C0C7-B548-B07C-8F3A97401C39}"/>
              </a:ext>
            </a:extLst>
          </p:cNvPr>
          <p:cNvSpPr/>
          <p:nvPr/>
        </p:nvSpPr>
        <p:spPr>
          <a:xfrm rot="12580281">
            <a:off x="5302094" y="3433622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EE7C74F5-84E7-B047-9834-83BA5778BBC6}"/>
              </a:ext>
            </a:extLst>
          </p:cNvPr>
          <p:cNvSpPr/>
          <p:nvPr/>
        </p:nvSpPr>
        <p:spPr>
          <a:xfrm rot="12580281">
            <a:off x="8339478" y="3426069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D20D152-0EB1-6146-8632-EB88814D2571}"/>
              </a:ext>
            </a:extLst>
          </p:cNvPr>
          <p:cNvCxnSpPr>
            <a:cxnSpLocks/>
          </p:cNvCxnSpPr>
          <p:nvPr/>
        </p:nvCxnSpPr>
        <p:spPr>
          <a:xfrm flipV="1">
            <a:off x="5331323" y="3658795"/>
            <a:ext cx="0" cy="64167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49E330-F28F-1C4C-97ED-13C1166F8764}"/>
              </a:ext>
            </a:extLst>
          </p:cNvPr>
          <p:cNvSpPr txBox="1"/>
          <p:nvPr/>
        </p:nvSpPr>
        <p:spPr>
          <a:xfrm>
            <a:off x="4938347" y="4289532"/>
            <a:ext cx="805029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sz="1400" dirty="0"/>
              <a:t>7</a:t>
            </a:r>
            <a:r>
              <a:rPr kumimoji="1" lang="en-US" altLang="ko-KR" sz="1400" dirty="0"/>
              <a:t>/2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목</a:t>
            </a:r>
            <a:r>
              <a:rPr kumimoji="1" lang="en-US" altLang="ko-KR" sz="1400" dirty="0"/>
              <a:t>)</a:t>
            </a:r>
            <a:endParaRPr kumimoji="1" lang="ko-Kore-KR" altLang="en-US" sz="1400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C7D99FD-B2A8-4F68-8DC9-A7885321E47E}"/>
              </a:ext>
            </a:extLst>
          </p:cNvPr>
          <p:cNvSpPr/>
          <p:nvPr/>
        </p:nvSpPr>
        <p:spPr>
          <a:xfrm>
            <a:off x="1050433" y="3367265"/>
            <a:ext cx="221023" cy="202135"/>
          </a:xfrm>
          <a:prstGeom prst="ellipse">
            <a:avLst/>
          </a:prstGeom>
          <a:solidFill>
            <a:srgbClr val="FF33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CBF5288-BDCB-49EB-BA10-10B4273630D1}"/>
              </a:ext>
            </a:extLst>
          </p:cNvPr>
          <p:cNvSpPr/>
          <p:nvPr/>
        </p:nvSpPr>
        <p:spPr>
          <a:xfrm>
            <a:off x="6659326" y="4554513"/>
            <a:ext cx="5042820" cy="1742777"/>
          </a:xfrm>
          <a:prstGeom prst="rect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285750" lvl="1" indent="-28575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rgbClr val="212121"/>
                </a:solidFill>
              </a:rPr>
              <a:t>프로젝트 테마 선정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285750" lvl="1" indent="-28575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rgbClr val="212121"/>
                </a:solidFill>
              </a:rPr>
              <a:t>유사 사례 조사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285750" lvl="1" indent="-28575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rgbClr val="212121"/>
                </a:solidFill>
              </a:rPr>
              <a:t>게임 규칙 및 추가 필요 기술</a:t>
            </a:r>
            <a:r>
              <a:rPr lang="en-US" altLang="ko-KR" b="1" dirty="0">
                <a:solidFill>
                  <a:srgbClr val="212121"/>
                </a:solidFill>
              </a:rPr>
              <a:t>(</a:t>
            </a:r>
            <a:r>
              <a:rPr lang="en-US" altLang="ko-KR" b="1" dirty="0" err="1">
                <a:solidFill>
                  <a:srgbClr val="212121"/>
                </a:solidFill>
              </a:rPr>
              <a:t>ncurses</a:t>
            </a:r>
            <a:r>
              <a:rPr lang="en-US" altLang="ko-KR" b="1" dirty="0">
                <a:solidFill>
                  <a:srgbClr val="212121"/>
                </a:solidFill>
              </a:rPr>
              <a:t>)</a:t>
            </a:r>
            <a:r>
              <a:rPr lang="ko-KR" altLang="en-US" b="1" dirty="0">
                <a:solidFill>
                  <a:srgbClr val="212121"/>
                </a:solidFill>
              </a:rPr>
              <a:t> 숙지</a:t>
            </a:r>
            <a:endParaRPr lang="en-US" altLang="ko-KR" b="1" dirty="0">
              <a:solidFill>
                <a:srgbClr val="212121"/>
              </a:solidFill>
            </a:endParaRPr>
          </a:p>
        </p:txBody>
      </p:sp>
      <p:cxnSp>
        <p:nvCxnSpPr>
          <p:cNvPr id="36" name="꺾인 연결선 11">
            <a:extLst>
              <a:ext uri="{FF2B5EF4-FFF2-40B4-BE49-F238E27FC236}">
                <a16:creationId xmlns:a16="http://schemas.microsoft.com/office/drawing/2014/main" id="{F8276DA2-7CE3-40A5-B0A0-01063A8F3C2F}"/>
              </a:ext>
            </a:extLst>
          </p:cNvPr>
          <p:cNvCxnSpPr>
            <a:cxnSpLocks/>
            <a:stCxn id="3" idx="4"/>
            <a:endCxn id="32" idx="1"/>
          </p:cNvCxnSpPr>
          <p:nvPr/>
        </p:nvCxnSpPr>
        <p:spPr>
          <a:xfrm rot="16200000" flipH="1">
            <a:off x="2981884" y="1748460"/>
            <a:ext cx="1856502" cy="5498381"/>
          </a:xfrm>
          <a:prstGeom prst="bentConnector2">
            <a:avLst/>
          </a:prstGeom>
          <a:ln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C707084-E51E-4DBF-8563-FDDD28EE64E0}"/>
              </a:ext>
            </a:extLst>
          </p:cNvPr>
          <p:cNvSpPr/>
          <p:nvPr/>
        </p:nvSpPr>
        <p:spPr>
          <a:xfrm>
            <a:off x="1412921" y="3616417"/>
            <a:ext cx="2158301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설계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프로그램 전체 구조 및 패킷 설계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9196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10" name="직선 연결선 23">
            <a:extLst>
              <a:ext uri="{FF2B5EF4-FFF2-40B4-BE49-F238E27FC236}">
                <a16:creationId xmlns:a16="http://schemas.microsoft.com/office/drawing/2014/main" id="{EC8BFF04-A0C7-8B49-A24C-E2D20254E17A}"/>
              </a:ext>
            </a:extLst>
          </p:cNvPr>
          <p:cNvCxnSpPr>
            <a:cxnSpLocks/>
          </p:cNvCxnSpPr>
          <p:nvPr/>
        </p:nvCxnSpPr>
        <p:spPr>
          <a:xfrm flipV="1">
            <a:off x="1233637" y="2499895"/>
            <a:ext cx="9131671" cy="1"/>
          </a:xfrm>
          <a:prstGeom prst="line">
            <a:avLst/>
          </a:prstGeom>
          <a:ln w="28575"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906DF510-3DAD-F04F-8751-6BEF10055352}"/>
              </a:ext>
            </a:extLst>
          </p:cNvPr>
          <p:cNvSpPr/>
          <p:nvPr/>
        </p:nvSpPr>
        <p:spPr>
          <a:xfrm>
            <a:off x="1078560" y="2422357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D0461BB-F52E-3742-9A1F-0BC1E01AF69A}"/>
              </a:ext>
            </a:extLst>
          </p:cNvPr>
          <p:cNvSpPr/>
          <p:nvPr/>
        </p:nvSpPr>
        <p:spPr>
          <a:xfrm>
            <a:off x="2393859" y="2422351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33D3D37-3030-A643-9F51-93A36C3C0052}"/>
              </a:ext>
            </a:extLst>
          </p:cNvPr>
          <p:cNvSpPr/>
          <p:nvPr/>
        </p:nvSpPr>
        <p:spPr>
          <a:xfrm rot="12580281">
            <a:off x="3419765" y="246850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78F5C51-A6D7-3345-AA8A-ABA42962EE73}"/>
              </a:ext>
            </a:extLst>
          </p:cNvPr>
          <p:cNvSpPr/>
          <p:nvPr/>
        </p:nvSpPr>
        <p:spPr>
          <a:xfrm>
            <a:off x="966098" y="1668607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주제 선택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프로젝트 주제 선정 회의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3E58941-4874-9845-8ADE-F3ECACA41DE8}"/>
              </a:ext>
            </a:extLst>
          </p:cNvPr>
          <p:cNvSpPr/>
          <p:nvPr/>
        </p:nvSpPr>
        <p:spPr>
          <a:xfrm>
            <a:off x="1418144" y="2602425"/>
            <a:ext cx="2106506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설계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프로그램에 전반적인 틀 잡기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89B36B3-8EBD-904E-BFF2-E6B031E8BCE2}"/>
              </a:ext>
            </a:extLst>
          </p:cNvPr>
          <p:cNvSpPr/>
          <p:nvPr/>
        </p:nvSpPr>
        <p:spPr>
          <a:xfrm>
            <a:off x="8720840" y="2599988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디버깅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오류 수정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B86CE51D-B72B-2543-BEF1-6E2838C01B52}"/>
              </a:ext>
            </a:extLst>
          </p:cNvPr>
          <p:cNvSpPr/>
          <p:nvPr/>
        </p:nvSpPr>
        <p:spPr>
          <a:xfrm>
            <a:off x="6238691" y="2422351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E1C5966-3182-6545-ADE4-0F767BC51657}"/>
              </a:ext>
            </a:extLst>
          </p:cNvPr>
          <p:cNvSpPr/>
          <p:nvPr/>
        </p:nvSpPr>
        <p:spPr>
          <a:xfrm>
            <a:off x="10365308" y="2429344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3198FF6-320C-B043-8AE5-EF6482155BDA}"/>
              </a:ext>
            </a:extLst>
          </p:cNvPr>
          <p:cNvSpPr/>
          <p:nvPr/>
        </p:nvSpPr>
        <p:spPr>
          <a:xfrm>
            <a:off x="5331323" y="2611724"/>
            <a:ext cx="1969812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구현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Server Client UI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3" name="꺾인 연결선[E] 32">
            <a:extLst>
              <a:ext uri="{FF2B5EF4-FFF2-40B4-BE49-F238E27FC236}">
                <a16:creationId xmlns:a16="http://schemas.microsoft.com/office/drawing/2014/main" id="{EA72DAA3-1652-3046-AE82-5D515608A3D0}"/>
              </a:ext>
            </a:extLst>
          </p:cNvPr>
          <p:cNvCxnSpPr>
            <a:cxnSpLocks/>
            <a:stCxn id="28" idx="6"/>
          </p:cNvCxnSpPr>
          <p:nvPr/>
        </p:nvCxnSpPr>
        <p:spPr>
          <a:xfrm flipH="1" flipV="1">
            <a:off x="6316229" y="1977521"/>
            <a:ext cx="4204156" cy="529362"/>
          </a:xfrm>
          <a:prstGeom prst="bentConnector4">
            <a:avLst>
              <a:gd name="adj1" fmla="val -5437"/>
              <a:gd name="adj2" fmla="val 291244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>
            <a:extLst>
              <a:ext uri="{FF2B5EF4-FFF2-40B4-BE49-F238E27FC236}">
                <a16:creationId xmlns:a16="http://schemas.microsoft.com/office/drawing/2014/main" id="{36AFA33B-EC64-8B42-8BB5-E5CF0F4B7850}"/>
              </a:ext>
            </a:extLst>
          </p:cNvPr>
          <p:cNvSpPr/>
          <p:nvPr/>
        </p:nvSpPr>
        <p:spPr>
          <a:xfrm rot="12580281">
            <a:off x="4291691" y="2468507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88CC8E79-C0C7-B548-B07C-8F3A97401C39}"/>
              </a:ext>
            </a:extLst>
          </p:cNvPr>
          <p:cNvSpPr/>
          <p:nvPr/>
        </p:nvSpPr>
        <p:spPr>
          <a:xfrm rot="12580281">
            <a:off x="5302094" y="2472171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2C008D18-F213-3848-9BA7-1CD6CE51D698}"/>
              </a:ext>
            </a:extLst>
          </p:cNvPr>
          <p:cNvSpPr/>
          <p:nvPr/>
        </p:nvSpPr>
        <p:spPr>
          <a:xfrm>
            <a:off x="2349115" y="2409589"/>
            <a:ext cx="221023" cy="202135"/>
          </a:xfrm>
          <a:prstGeom prst="ellipse">
            <a:avLst/>
          </a:prstGeom>
          <a:solidFill>
            <a:srgbClr val="FF33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7AD00C2-E40B-594D-97C0-7FDA3F55B185}"/>
              </a:ext>
            </a:extLst>
          </p:cNvPr>
          <p:cNvSpPr/>
          <p:nvPr/>
        </p:nvSpPr>
        <p:spPr>
          <a:xfrm>
            <a:off x="6785655" y="3652222"/>
            <a:ext cx="4920251" cy="2503436"/>
          </a:xfrm>
          <a:prstGeom prst="rect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UI</a:t>
            </a:r>
            <a:r>
              <a:rPr lang="ko-KR" altLang="en-US" b="1" dirty="0">
                <a:solidFill>
                  <a:srgbClr val="212121"/>
                </a:solidFill>
              </a:rPr>
              <a:t> 레이아웃 구성 설계 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서버</a:t>
            </a:r>
            <a:r>
              <a:rPr lang="en-US" altLang="ko-KR" b="1" dirty="0">
                <a:solidFill>
                  <a:srgbClr val="212121"/>
                </a:solidFill>
              </a:rPr>
              <a:t>-</a:t>
            </a:r>
            <a:r>
              <a:rPr lang="ko-KR" altLang="en-US" b="1" dirty="0">
                <a:solidFill>
                  <a:srgbClr val="212121"/>
                </a:solidFill>
              </a:rPr>
              <a:t>클라이언트 간 패킷 전송 방식 설계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프로그램의 전체 흐름 정립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기능 추출 </a:t>
            </a:r>
            <a:r>
              <a:rPr lang="en-US" altLang="ko-KR" b="1" dirty="0">
                <a:solidFill>
                  <a:srgbClr val="212121"/>
                </a:solidFill>
              </a:rPr>
              <a:t>(</a:t>
            </a:r>
            <a:r>
              <a:rPr lang="ko-KR" altLang="en-US" b="1" dirty="0">
                <a:solidFill>
                  <a:srgbClr val="212121"/>
                </a:solidFill>
              </a:rPr>
              <a:t> 함수 인터페이스 정리 </a:t>
            </a:r>
            <a:r>
              <a:rPr lang="en-US" altLang="ko-KR" b="1" dirty="0">
                <a:solidFill>
                  <a:srgbClr val="212121"/>
                </a:solidFill>
              </a:rPr>
              <a:t>)</a:t>
            </a: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자료형 정리</a:t>
            </a:r>
            <a:endParaRPr lang="en-US" altLang="ko-KR" b="1" dirty="0">
              <a:solidFill>
                <a:srgbClr val="212121"/>
              </a:solidFill>
            </a:endParaRPr>
          </a:p>
        </p:txBody>
      </p:sp>
      <p:cxnSp>
        <p:nvCxnSpPr>
          <p:cNvPr id="53" name="꺾인 연결선 11">
            <a:extLst>
              <a:ext uri="{FF2B5EF4-FFF2-40B4-BE49-F238E27FC236}">
                <a16:creationId xmlns:a16="http://schemas.microsoft.com/office/drawing/2014/main" id="{08A2BDA1-C0C0-564B-9A79-6C55567276E3}"/>
              </a:ext>
            </a:extLst>
          </p:cNvPr>
          <p:cNvCxnSpPr>
            <a:cxnSpLocks/>
            <a:stCxn id="51" idx="4"/>
            <a:endCxn id="52" idx="1"/>
          </p:cNvCxnSpPr>
          <p:nvPr/>
        </p:nvCxnSpPr>
        <p:spPr>
          <a:xfrm rot="16200000" flipH="1">
            <a:off x="3476533" y="1594818"/>
            <a:ext cx="2292216" cy="4326028"/>
          </a:xfrm>
          <a:prstGeom prst="bentConnector2">
            <a:avLst/>
          </a:prstGeom>
          <a:ln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45E60A6E-5930-1449-9406-B069BD5670BB}"/>
              </a:ext>
            </a:extLst>
          </p:cNvPr>
          <p:cNvCxnSpPr/>
          <p:nvPr/>
        </p:nvCxnSpPr>
        <p:spPr>
          <a:xfrm>
            <a:off x="2459627" y="2253960"/>
            <a:ext cx="3636373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>
            <a:extLst>
              <a:ext uri="{FF2B5EF4-FFF2-40B4-BE49-F238E27FC236}">
                <a16:creationId xmlns:a16="http://schemas.microsoft.com/office/drawing/2014/main" id="{E82E6DB1-0A06-F74A-AF6C-6A2522FAAFF3}"/>
              </a:ext>
            </a:extLst>
          </p:cNvPr>
          <p:cNvSpPr/>
          <p:nvPr/>
        </p:nvSpPr>
        <p:spPr>
          <a:xfrm rot="12580281">
            <a:off x="8339478" y="246461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F7F19A-DD00-49AF-BDAC-DC9A788CC78A}"/>
              </a:ext>
            </a:extLst>
          </p:cNvPr>
          <p:cNvSpPr txBox="1"/>
          <p:nvPr/>
        </p:nvSpPr>
        <p:spPr>
          <a:xfrm>
            <a:off x="1697147" y="-44308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/>
              <a:t>진행 순서</a:t>
            </a:r>
            <a:endParaRPr kumimoji="1" lang="ko-Kore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8874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86D877-0F49-0845-9827-91D29DAAE66E}"/>
              </a:ext>
            </a:extLst>
          </p:cNvPr>
          <p:cNvSpPr/>
          <p:nvPr/>
        </p:nvSpPr>
        <p:spPr>
          <a:xfrm>
            <a:off x="81643" y="103414"/>
            <a:ext cx="12028714" cy="6651172"/>
          </a:xfrm>
          <a:prstGeom prst="rect">
            <a:avLst/>
          </a:prstGeom>
          <a:noFill/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50F71A5-E0D7-A642-9466-4A7B52DB2E29}"/>
              </a:ext>
            </a:extLst>
          </p:cNvPr>
          <p:cNvGrpSpPr/>
          <p:nvPr/>
        </p:nvGrpSpPr>
        <p:grpSpPr>
          <a:xfrm>
            <a:off x="489854" y="-97751"/>
            <a:ext cx="4920251" cy="1440000"/>
            <a:chOff x="489854" y="-97749"/>
            <a:chExt cx="4920251" cy="1139542"/>
          </a:xfrm>
        </p:grpSpPr>
        <p:sp>
          <p:nvSpPr>
            <p:cNvPr id="12" name="오각형[P] 11">
              <a:extLst>
                <a:ext uri="{FF2B5EF4-FFF2-40B4-BE49-F238E27FC236}">
                  <a16:creationId xmlns:a16="http://schemas.microsoft.com/office/drawing/2014/main" id="{5DA7B25A-7990-3549-9329-17D2013E5BB6}"/>
                </a:ext>
              </a:extLst>
            </p:cNvPr>
            <p:cNvSpPr/>
            <p:nvPr/>
          </p:nvSpPr>
          <p:spPr>
            <a:xfrm rot="5400000">
              <a:off x="2415495" y="-1952817"/>
              <a:ext cx="1068969" cy="4920251"/>
            </a:xfrm>
            <a:prstGeom prst="homePlat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오각형[P] 12">
              <a:extLst>
                <a:ext uri="{FF2B5EF4-FFF2-40B4-BE49-F238E27FC236}">
                  <a16:creationId xmlns:a16="http://schemas.microsoft.com/office/drawing/2014/main" id="{857DF0EE-5823-BF4F-81CB-D04D6737AEF2}"/>
                </a:ext>
              </a:extLst>
            </p:cNvPr>
            <p:cNvSpPr/>
            <p:nvPr/>
          </p:nvSpPr>
          <p:spPr>
            <a:xfrm rot="5400000">
              <a:off x="2438766" y="-1873699"/>
              <a:ext cx="1022423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D72ECBE-741A-DC44-99A1-198A4F10BA5A}"/>
              </a:ext>
            </a:extLst>
          </p:cNvPr>
          <p:cNvGrpSpPr/>
          <p:nvPr/>
        </p:nvGrpSpPr>
        <p:grpSpPr>
          <a:xfrm>
            <a:off x="489854" y="5974258"/>
            <a:ext cx="4920251" cy="2315303"/>
            <a:chOff x="489854" y="5974258"/>
            <a:chExt cx="4920251" cy="231530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7B70417-4CC3-DA4B-B3AA-F206D0FB15C1}"/>
                </a:ext>
              </a:extLst>
            </p:cNvPr>
            <p:cNvSpPr/>
            <p:nvPr/>
          </p:nvSpPr>
          <p:spPr>
            <a:xfrm>
              <a:off x="489854" y="5974258"/>
              <a:ext cx="4920251" cy="88374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오각형[P] 16">
              <a:extLst>
                <a:ext uri="{FF2B5EF4-FFF2-40B4-BE49-F238E27FC236}">
                  <a16:creationId xmlns:a16="http://schemas.microsoft.com/office/drawing/2014/main" id="{B6E027A3-50F5-E34D-8590-1F4A464AA3B6}"/>
                </a:ext>
              </a:extLst>
            </p:cNvPr>
            <p:cNvSpPr/>
            <p:nvPr/>
          </p:nvSpPr>
          <p:spPr>
            <a:xfrm rot="5400000">
              <a:off x="1837478" y="4889902"/>
              <a:ext cx="2224995" cy="4574323"/>
            </a:xfrm>
            <a:prstGeom prst="homePlat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10" name="직선 연결선 23">
            <a:extLst>
              <a:ext uri="{FF2B5EF4-FFF2-40B4-BE49-F238E27FC236}">
                <a16:creationId xmlns:a16="http://schemas.microsoft.com/office/drawing/2014/main" id="{EC8BFF04-A0C7-8B49-A24C-E2D20254E17A}"/>
              </a:ext>
            </a:extLst>
          </p:cNvPr>
          <p:cNvCxnSpPr>
            <a:cxnSpLocks/>
          </p:cNvCxnSpPr>
          <p:nvPr/>
        </p:nvCxnSpPr>
        <p:spPr>
          <a:xfrm flipV="1">
            <a:off x="1233637" y="2499895"/>
            <a:ext cx="9131671" cy="1"/>
          </a:xfrm>
          <a:prstGeom prst="line">
            <a:avLst/>
          </a:prstGeom>
          <a:ln w="28575"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906DF510-3DAD-F04F-8751-6BEF10055352}"/>
              </a:ext>
            </a:extLst>
          </p:cNvPr>
          <p:cNvSpPr/>
          <p:nvPr/>
        </p:nvSpPr>
        <p:spPr>
          <a:xfrm>
            <a:off x="1078560" y="2422357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D0461BB-F52E-3742-9A1F-0BC1E01AF69A}"/>
              </a:ext>
            </a:extLst>
          </p:cNvPr>
          <p:cNvSpPr/>
          <p:nvPr/>
        </p:nvSpPr>
        <p:spPr>
          <a:xfrm>
            <a:off x="2393859" y="2422351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33D3D37-3030-A643-9F51-93A36C3C0052}"/>
              </a:ext>
            </a:extLst>
          </p:cNvPr>
          <p:cNvSpPr/>
          <p:nvPr/>
        </p:nvSpPr>
        <p:spPr>
          <a:xfrm rot="12580281">
            <a:off x="3419765" y="246850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78F5C51-A6D7-3345-AA8A-ABA42962EE73}"/>
              </a:ext>
            </a:extLst>
          </p:cNvPr>
          <p:cNvSpPr/>
          <p:nvPr/>
        </p:nvSpPr>
        <p:spPr>
          <a:xfrm>
            <a:off x="966098" y="1668607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주제 선정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프로젝트 주제 선정 회의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B86CE51D-B72B-2543-BEF1-6E2838C01B52}"/>
              </a:ext>
            </a:extLst>
          </p:cNvPr>
          <p:cNvSpPr/>
          <p:nvPr/>
        </p:nvSpPr>
        <p:spPr>
          <a:xfrm>
            <a:off x="6238691" y="2422351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E1C5966-3182-6545-ADE4-0F767BC51657}"/>
              </a:ext>
            </a:extLst>
          </p:cNvPr>
          <p:cNvSpPr/>
          <p:nvPr/>
        </p:nvSpPr>
        <p:spPr>
          <a:xfrm>
            <a:off x="10365308" y="2429344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3198FF6-320C-B043-8AE5-EF6482155BDA}"/>
              </a:ext>
            </a:extLst>
          </p:cNvPr>
          <p:cNvSpPr/>
          <p:nvPr/>
        </p:nvSpPr>
        <p:spPr>
          <a:xfrm>
            <a:off x="5331323" y="2611724"/>
            <a:ext cx="1969812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구현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Server Client UI 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3" name="꺾인 연결선[E] 32">
            <a:extLst>
              <a:ext uri="{FF2B5EF4-FFF2-40B4-BE49-F238E27FC236}">
                <a16:creationId xmlns:a16="http://schemas.microsoft.com/office/drawing/2014/main" id="{EA72DAA3-1652-3046-AE82-5D515608A3D0}"/>
              </a:ext>
            </a:extLst>
          </p:cNvPr>
          <p:cNvCxnSpPr>
            <a:cxnSpLocks/>
            <a:stCxn id="28" idx="6"/>
          </p:cNvCxnSpPr>
          <p:nvPr/>
        </p:nvCxnSpPr>
        <p:spPr>
          <a:xfrm flipH="1" flipV="1">
            <a:off x="6316229" y="1977521"/>
            <a:ext cx="4204156" cy="529362"/>
          </a:xfrm>
          <a:prstGeom prst="bentConnector4">
            <a:avLst>
              <a:gd name="adj1" fmla="val -5437"/>
              <a:gd name="adj2" fmla="val 29124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>
            <a:extLst>
              <a:ext uri="{FF2B5EF4-FFF2-40B4-BE49-F238E27FC236}">
                <a16:creationId xmlns:a16="http://schemas.microsoft.com/office/drawing/2014/main" id="{36AFA33B-EC64-8B42-8BB5-E5CF0F4B7850}"/>
              </a:ext>
            </a:extLst>
          </p:cNvPr>
          <p:cNvSpPr/>
          <p:nvPr/>
        </p:nvSpPr>
        <p:spPr>
          <a:xfrm rot="12580281">
            <a:off x="4291691" y="2468507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88CC8E79-C0C7-B548-B07C-8F3A97401C39}"/>
              </a:ext>
            </a:extLst>
          </p:cNvPr>
          <p:cNvSpPr/>
          <p:nvPr/>
        </p:nvSpPr>
        <p:spPr>
          <a:xfrm rot="12580281">
            <a:off x="5302094" y="2472171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2C008D18-F213-3848-9BA7-1CD6CE51D698}"/>
              </a:ext>
            </a:extLst>
          </p:cNvPr>
          <p:cNvSpPr/>
          <p:nvPr/>
        </p:nvSpPr>
        <p:spPr>
          <a:xfrm>
            <a:off x="6213511" y="2409589"/>
            <a:ext cx="221023" cy="202135"/>
          </a:xfrm>
          <a:prstGeom prst="ellipse">
            <a:avLst/>
          </a:prstGeom>
          <a:solidFill>
            <a:srgbClr val="FF33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7AD00C2-E40B-594D-97C0-7FDA3F55B185}"/>
              </a:ext>
            </a:extLst>
          </p:cNvPr>
          <p:cNvSpPr/>
          <p:nvPr/>
        </p:nvSpPr>
        <p:spPr>
          <a:xfrm>
            <a:off x="6781897" y="3651646"/>
            <a:ext cx="4920251" cy="2503436"/>
          </a:xfrm>
          <a:prstGeom prst="rect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UI</a:t>
            </a:r>
            <a:r>
              <a:rPr lang="ko-KR" altLang="en-US" b="1" dirty="0">
                <a:solidFill>
                  <a:srgbClr val="212121"/>
                </a:solidFill>
              </a:rPr>
              <a:t> 레이아웃 구현</a:t>
            </a:r>
            <a:r>
              <a:rPr lang="en-US" altLang="ko-KR" b="1" dirty="0">
                <a:solidFill>
                  <a:srgbClr val="212121"/>
                </a:solidFill>
              </a:rPr>
              <a:t>,</a:t>
            </a:r>
            <a:r>
              <a:rPr lang="ko-KR" altLang="en-US" b="1" dirty="0">
                <a:solidFill>
                  <a:srgbClr val="212121"/>
                </a:solidFill>
              </a:rPr>
              <a:t> 커서 제어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서버 소스</a:t>
            </a:r>
            <a:r>
              <a:rPr lang="en-US" altLang="ko-KR" b="1" dirty="0">
                <a:solidFill>
                  <a:srgbClr val="212121"/>
                </a:solidFill>
              </a:rPr>
              <a:t> </a:t>
            </a:r>
            <a:r>
              <a:rPr lang="ko-KR" altLang="en-US" b="1" dirty="0">
                <a:solidFill>
                  <a:srgbClr val="212121"/>
                </a:solidFill>
              </a:rPr>
              <a:t>파일 작성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클라이언트 소스</a:t>
            </a:r>
            <a:r>
              <a:rPr lang="en-US" altLang="ko-KR" b="1" dirty="0">
                <a:solidFill>
                  <a:srgbClr val="212121"/>
                </a:solidFill>
              </a:rPr>
              <a:t> </a:t>
            </a:r>
            <a:r>
              <a:rPr lang="ko-KR" altLang="en-US" b="1" dirty="0">
                <a:solidFill>
                  <a:srgbClr val="212121"/>
                </a:solidFill>
              </a:rPr>
              <a:t>파일 작성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서버</a:t>
            </a:r>
            <a:r>
              <a:rPr lang="en-US" altLang="ko-KR" b="1" dirty="0">
                <a:solidFill>
                  <a:srgbClr val="212121"/>
                </a:solidFill>
              </a:rPr>
              <a:t>-</a:t>
            </a:r>
            <a:r>
              <a:rPr lang="ko-KR" altLang="en-US" b="1" dirty="0">
                <a:solidFill>
                  <a:srgbClr val="212121"/>
                </a:solidFill>
              </a:rPr>
              <a:t>클라이언트 간 전송 정책 확립</a:t>
            </a:r>
            <a:endParaRPr lang="en-US" altLang="ko-KR" b="1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altLang="ko-KR" b="1" dirty="0">
                <a:solidFill>
                  <a:srgbClr val="212121"/>
                </a:solidFill>
              </a:rPr>
              <a:t>- </a:t>
            </a:r>
            <a:r>
              <a:rPr lang="ko-KR" altLang="en-US" b="1" dirty="0">
                <a:solidFill>
                  <a:srgbClr val="212121"/>
                </a:solidFill>
              </a:rPr>
              <a:t>클라이언트</a:t>
            </a:r>
            <a:r>
              <a:rPr lang="en-US" altLang="ko-KR" b="1" dirty="0">
                <a:solidFill>
                  <a:srgbClr val="212121"/>
                </a:solidFill>
              </a:rPr>
              <a:t>-UI(</a:t>
            </a:r>
            <a:r>
              <a:rPr lang="en-US" altLang="ko-KR" b="1" dirty="0" err="1">
                <a:solidFill>
                  <a:srgbClr val="212121"/>
                </a:solidFill>
              </a:rPr>
              <a:t>ncurses</a:t>
            </a:r>
            <a:r>
              <a:rPr lang="en-US" altLang="ko-KR" b="1" dirty="0">
                <a:solidFill>
                  <a:srgbClr val="212121"/>
                </a:solidFill>
              </a:rPr>
              <a:t>) </a:t>
            </a:r>
            <a:r>
              <a:rPr lang="ko-KR" altLang="en-US" b="1" dirty="0">
                <a:solidFill>
                  <a:srgbClr val="212121"/>
                </a:solidFill>
              </a:rPr>
              <a:t>연결</a:t>
            </a:r>
            <a:r>
              <a:rPr lang="en-US" altLang="ko-KR" b="1" dirty="0">
                <a:solidFill>
                  <a:srgbClr val="212121"/>
                </a:solidFill>
              </a:rPr>
              <a:t> </a:t>
            </a:r>
          </a:p>
        </p:txBody>
      </p:sp>
      <p:cxnSp>
        <p:nvCxnSpPr>
          <p:cNvPr id="53" name="꺾인 연결선 11">
            <a:extLst>
              <a:ext uri="{FF2B5EF4-FFF2-40B4-BE49-F238E27FC236}">
                <a16:creationId xmlns:a16="http://schemas.microsoft.com/office/drawing/2014/main" id="{08A2BDA1-C0C0-564B-9A79-6C55567276E3}"/>
              </a:ext>
            </a:extLst>
          </p:cNvPr>
          <p:cNvCxnSpPr>
            <a:cxnSpLocks/>
            <a:stCxn id="51" idx="4"/>
            <a:endCxn id="52" idx="1"/>
          </p:cNvCxnSpPr>
          <p:nvPr/>
        </p:nvCxnSpPr>
        <p:spPr>
          <a:xfrm rot="16200000" flipH="1">
            <a:off x="5407140" y="3528607"/>
            <a:ext cx="2291640" cy="457874"/>
          </a:xfrm>
          <a:prstGeom prst="bentConnector2">
            <a:avLst/>
          </a:prstGeom>
          <a:ln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>
            <a:extLst>
              <a:ext uri="{FF2B5EF4-FFF2-40B4-BE49-F238E27FC236}">
                <a16:creationId xmlns:a16="http://schemas.microsoft.com/office/drawing/2014/main" id="{E82E6DB1-0A06-F74A-AF6C-6A2522FAAFF3}"/>
              </a:ext>
            </a:extLst>
          </p:cNvPr>
          <p:cNvSpPr/>
          <p:nvPr/>
        </p:nvSpPr>
        <p:spPr>
          <a:xfrm rot="12580281">
            <a:off x="8339478" y="2464618"/>
            <a:ext cx="77536" cy="84529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D5764-96E7-4FA6-884A-F9DC6C3C889C}"/>
              </a:ext>
            </a:extLst>
          </p:cNvPr>
          <p:cNvSpPr txBox="1"/>
          <p:nvPr/>
        </p:nvSpPr>
        <p:spPr>
          <a:xfrm>
            <a:off x="1697147" y="-44308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b="1" dirty="0"/>
              <a:t>진행 순서</a:t>
            </a:r>
            <a:endParaRPr kumimoji="1" lang="ko-Kore-KR" altLang="en-US" sz="4000" b="1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DB83ACA-4FCF-44DD-8952-9DCAB63C9F81}"/>
              </a:ext>
            </a:extLst>
          </p:cNvPr>
          <p:cNvSpPr/>
          <p:nvPr/>
        </p:nvSpPr>
        <p:spPr>
          <a:xfrm>
            <a:off x="1418143" y="2649475"/>
            <a:ext cx="2158301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설계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프로그램 전체 구조 및 패킷 설계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F643B36-655E-4492-81F4-913E2A61D846}"/>
              </a:ext>
            </a:extLst>
          </p:cNvPr>
          <p:cNvSpPr/>
          <p:nvPr/>
        </p:nvSpPr>
        <p:spPr>
          <a:xfrm>
            <a:off x="8720840" y="2599988"/>
            <a:ext cx="1969812" cy="58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디버깅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오류 수정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835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1588</TotalTime>
  <Words>1065</Words>
  <Application>Microsoft Office PowerPoint</Application>
  <PresentationFormat>와이드스크린</PresentationFormat>
  <Paragraphs>339</Paragraphs>
  <Slides>37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2" baseType="lpstr">
      <vt:lpstr>맑은 고딕</vt:lpstr>
      <vt:lpstr>야놀자 야체 B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우석</dc:creator>
  <cp:lastModifiedBy>i</cp:lastModifiedBy>
  <cp:revision>289</cp:revision>
  <dcterms:created xsi:type="dcterms:W3CDTF">2020-07-07T03:40:07Z</dcterms:created>
  <dcterms:modified xsi:type="dcterms:W3CDTF">2020-07-10T06:14:47Z</dcterms:modified>
</cp:coreProperties>
</file>